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1"/>
    <p:sldMasterId id="2147483847" r:id="rId2"/>
  </p:sldMasterIdLst>
  <p:notesMasterIdLst>
    <p:notesMasterId r:id="rId65"/>
  </p:notesMasterIdLst>
  <p:handoutMasterIdLst>
    <p:handoutMasterId r:id="rId66"/>
  </p:handoutMasterIdLst>
  <p:sldIdLst>
    <p:sldId id="944" r:id="rId3"/>
    <p:sldId id="1404" r:id="rId4"/>
    <p:sldId id="1405" r:id="rId5"/>
    <p:sldId id="1387" r:id="rId6"/>
    <p:sldId id="1332" r:id="rId7"/>
    <p:sldId id="1333" r:id="rId8"/>
    <p:sldId id="1323" r:id="rId9"/>
    <p:sldId id="1327" r:id="rId10"/>
    <p:sldId id="1328" r:id="rId11"/>
    <p:sldId id="1390" r:id="rId12"/>
    <p:sldId id="1363" r:id="rId13"/>
    <p:sldId id="1362" r:id="rId14"/>
    <p:sldId id="1384" r:id="rId15"/>
    <p:sldId id="1342" r:id="rId16"/>
    <p:sldId id="1343" r:id="rId17"/>
    <p:sldId id="1344" r:id="rId18"/>
    <p:sldId id="1345" r:id="rId19"/>
    <p:sldId id="1347" r:id="rId20"/>
    <p:sldId id="1391" r:id="rId21"/>
    <p:sldId id="1368" r:id="rId22"/>
    <p:sldId id="1369" r:id="rId23"/>
    <p:sldId id="1388" r:id="rId24"/>
    <p:sldId id="1354" r:id="rId25"/>
    <p:sldId id="1353" r:id="rId26"/>
    <p:sldId id="1355" r:id="rId27"/>
    <p:sldId id="1392" r:id="rId28"/>
    <p:sldId id="1376" r:id="rId29"/>
    <p:sldId id="1377" r:id="rId30"/>
    <p:sldId id="1382" r:id="rId31"/>
    <p:sldId id="1324" r:id="rId32"/>
    <p:sldId id="1334" r:id="rId33"/>
    <p:sldId id="1336" r:id="rId34"/>
    <p:sldId id="1341" r:id="rId35"/>
    <p:sldId id="1338" r:id="rId36"/>
    <p:sldId id="1339" r:id="rId37"/>
    <p:sldId id="1337" r:id="rId38"/>
    <p:sldId id="1389" r:id="rId39"/>
    <p:sldId id="1393" r:id="rId40"/>
    <p:sldId id="1364" r:id="rId41"/>
    <p:sldId id="1365" r:id="rId42"/>
    <p:sldId id="1383" r:id="rId43"/>
    <p:sldId id="1340" r:id="rId44"/>
    <p:sldId id="1400" r:id="rId45"/>
    <p:sldId id="1366" r:id="rId46"/>
    <p:sldId id="1367" r:id="rId47"/>
    <p:sldId id="1386" r:id="rId48"/>
    <p:sldId id="1356" r:id="rId49"/>
    <p:sldId id="1357" r:id="rId50"/>
    <p:sldId id="1372" r:id="rId51"/>
    <p:sldId id="1358" r:id="rId52"/>
    <p:sldId id="1359" r:id="rId53"/>
    <p:sldId id="1360" r:id="rId54"/>
    <p:sldId id="1374" r:id="rId55"/>
    <p:sldId id="1375" r:id="rId56"/>
    <p:sldId id="1385" r:id="rId57"/>
    <p:sldId id="1348" r:id="rId58"/>
    <p:sldId id="1352" r:id="rId59"/>
    <p:sldId id="1350" r:id="rId60"/>
    <p:sldId id="1370" r:id="rId61"/>
    <p:sldId id="1371" r:id="rId62"/>
    <p:sldId id="1401" r:id="rId63"/>
    <p:sldId id="852" r:id="rId64"/>
  </p:sldIdLst>
  <p:sldSz cx="12192000" cy="6858000"/>
  <p:notesSz cx="6950075" cy="9236075"/>
  <p:defaultTextStyle>
    <a:defPPr>
      <a:defRPr lang="en-I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jna K. K" initials="SKK" lastIdx="1" clrIdx="0">
    <p:extLst>
      <p:ext uri="{19B8F6BF-5375-455C-9EA6-DF929625EA0E}">
        <p15:presenceInfo xmlns:p15="http://schemas.microsoft.com/office/powerpoint/2012/main" userId="S-1-5-21-1220945662-606747145-725345543-239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9F1FF"/>
    <a:srgbClr val="000000"/>
    <a:srgbClr val="00B0F0"/>
    <a:srgbClr val="F2F2F2"/>
    <a:srgbClr val="BEBEBE"/>
    <a:srgbClr val="0D4252"/>
    <a:srgbClr val="FFF5E5"/>
    <a:srgbClr val="A6A6A6"/>
    <a:srgbClr val="0E9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4" autoAdjust="0"/>
    <p:restoredTop sz="93103" autoAdjust="0"/>
  </p:normalViewPr>
  <p:slideViewPr>
    <p:cSldViewPr>
      <p:cViewPr varScale="1">
        <p:scale>
          <a:sx n="88" d="100"/>
          <a:sy n="88" d="100"/>
        </p:scale>
        <p:origin x="76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Images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  <c:pt idx="5">
                  <c:v>Type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10</c:v>
                </c:pt>
                <c:pt idx="2">
                  <c:v>16</c:v>
                </c:pt>
                <c:pt idx="3">
                  <c:v>16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232280"/>
        <c:axId val="422235024"/>
      </c:barChart>
      <c:catAx>
        <c:axId val="422232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35024"/>
        <c:crosses val="autoZero"/>
        <c:auto val="1"/>
        <c:lblAlgn val="ctr"/>
        <c:lblOffset val="100"/>
        <c:noMultiLvlLbl val="0"/>
      </c:catAx>
      <c:valAx>
        <c:axId val="42223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32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Defect regions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2"/>
                <c:pt idx="0">
                  <c:v>Type 1</c:v>
                </c:pt>
                <c:pt idx="1">
                  <c:v>Type 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67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4249056"/>
        <c:axId val="424249448"/>
      </c:barChart>
      <c:catAx>
        <c:axId val="42424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49448"/>
        <c:crosses val="autoZero"/>
        <c:auto val="1"/>
        <c:lblAlgn val="ctr"/>
        <c:lblOffset val="100"/>
        <c:noMultiLvlLbl val="0"/>
      </c:catAx>
      <c:valAx>
        <c:axId val="424249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4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Images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37F-495F-BE19-AE4703549D30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37F-495F-BE19-AE4703549D30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37F-495F-BE19-AE4703549D30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7F-495F-BE19-AE4703549D30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37F-495F-BE19-AE4703549D30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37F-495F-BE19-AE4703549D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  <c:pt idx="5">
                  <c:v>Type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</c:v>
                </c:pt>
                <c:pt idx="1">
                  <c:v>39</c:v>
                </c:pt>
                <c:pt idx="2">
                  <c:v>7</c:v>
                </c:pt>
                <c:pt idx="3">
                  <c:v>6</c:v>
                </c:pt>
                <c:pt idx="4">
                  <c:v>1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4617744"/>
        <c:axId val="424616960"/>
      </c:barChart>
      <c:catAx>
        <c:axId val="42461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616960"/>
        <c:crosses val="autoZero"/>
        <c:auto val="1"/>
        <c:lblAlgn val="ctr"/>
        <c:lblOffset val="100"/>
        <c:noMultiLvlLbl val="0"/>
      </c:catAx>
      <c:valAx>
        <c:axId val="42461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61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Defect regions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  <c:pt idx="5">
                  <c:v>Type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85</c:v>
                </c:pt>
                <c:pt idx="1">
                  <c:v>68</c:v>
                </c:pt>
                <c:pt idx="2">
                  <c:v>10</c:v>
                </c:pt>
                <c:pt idx="3">
                  <c:v>10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4618920"/>
        <c:axId val="424619312"/>
      </c:barChart>
      <c:catAx>
        <c:axId val="424618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619312"/>
        <c:crosses val="autoZero"/>
        <c:auto val="1"/>
        <c:lblAlgn val="ctr"/>
        <c:lblOffset val="100"/>
        <c:noMultiLvlLbl val="0"/>
      </c:catAx>
      <c:valAx>
        <c:axId val="424619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618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Images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Type 1</c:v>
                </c:pt>
                <c:pt idx="1">
                  <c:v>Type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709472"/>
        <c:axId val="422709864"/>
      </c:barChart>
      <c:catAx>
        <c:axId val="42270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709864"/>
        <c:crosses val="autoZero"/>
        <c:auto val="1"/>
        <c:lblAlgn val="ctr"/>
        <c:lblOffset val="100"/>
        <c:noMultiLvlLbl val="0"/>
      </c:catAx>
      <c:valAx>
        <c:axId val="422709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70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Defect regions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Type 1</c:v>
                </c:pt>
                <c:pt idx="1">
                  <c:v>Type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710256"/>
        <c:axId val="422714176"/>
      </c:barChart>
      <c:catAx>
        <c:axId val="42271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714176"/>
        <c:crosses val="autoZero"/>
        <c:auto val="1"/>
        <c:lblAlgn val="ctr"/>
        <c:lblOffset val="100"/>
        <c:noMultiLvlLbl val="0"/>
      </c:catAx>
      <c:valAx>
        <c:axId val="42271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710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12421800416966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Defect regions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  <c:pt idx="5">
                  <c:v>Type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44</c:v>
                </c:pt>
                <c:pt idx="2">
                  <c:v>52</c:v>
                </c:pt>
                <c:pt idx="3">
                  <c:v>81</c:v>
                </c:pt>
                <c:pt idx="4">
                  <c:v>4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233848"/>
        <c:axId val="422230320"/>
      </c:barChart>
      <c:catAx>
        <c:axId val="422233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30320"/>
        <c:crosses val="autoZero"/>
        <c:auto val="1"/>
        <c:lblAlgn val="ctr"/>
        <c:lblOffset val="100"/>
        <c:noMultiLvlLbl val="0"/>
      </c:catAx>
      <c:valAx>
        <c:axId val="422230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33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1649495570866126"/>
          <c:y val="6.7429683352012604E-2"/>
          <c:w val="0.16788004429133857"/>
          <c:h val="5.10018423350244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Images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5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71</c:v>
                </c:pt>
                <c:pt idx="1">
                  <c:v>24</c:v>
                </c:pt>
                <c:pt idx="2">
                  <c:v>17</c:v>
                </c:pt>
                <c:pt idx="3">
                  <c:v>7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234632"/>
        <c:axId val="422232672"/>
      </c:barChart>
      <c:catAx>
        <c:axId val="422234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32672"/>
        <c:crosses val="autoZero"/>
        <c:auto val="1"/>
        <c:lblAlgn val="ctr"/>
        <c:lblOffset val="100"/>
        <c:noMultiLvlLbl val="0"/>
      </c:catAx>
      <c:valAx>
        <c:axId val="42223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34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Defect regions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5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191</c:v>
                </c:pt>
                <c:pt idx="1">
                  <c:v>47</c:v>
                </c:pt>
                <c:pt idx="2">
                  <c:v>30</c:v>
                </c:pt>
                <c:pt idx="3">
                  <c:v>8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229144"/>
        <c:axId val="422230712"/>
      </c:barChart>
      <c:catAx>
        <c:axId val="422229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30712"/>
        <c:crosses val="autoZero"/>
        <c:auto val="1"/>
        <c:lblAlgn val="ctr"/>
        <c:lblOffset val="100"/>
        <c:noMultiLvlLbl val="0"/>
      </c:catAx>
      <c:valAx>
        <c:axId val="422230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229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Images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11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2462040"/>
        <c:axId val="332464784"/>
      </c:barChart>
      <c:catAx>
        <c:axId val="33246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464784"/>
        <c:crosses val="autoZero"/>
        <c:auto val="1"/>
        <c:lblAlgn val="ctr"/>
        <c:lblOffset val="100"/>
        <c:noMultiLvlLbl val="0"/>
      </c:catAx>
      <c:valAx>
        <c:axId val="33246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462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Defect regions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</c:v>
                </c:pt>
                <c:pt idx="1">
                  <c:v>17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350640"/>
        <c:axId val="419351032"/>
      </c:barChart>
      <c:catAx>
        <c:axId val="41935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351032"/>
        <c:crosses val="autoZero"/>
        <c:auto val="1"/>
        <c:lblAlgn val="ctr"/>
        <c:lblOffset val="100"/>
        <c:noMultiLvlLbl val="0"/>
      </c:catAx>
      <c:valAx>
        <c:axId val="419351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350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Images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DDB-4E39-8193-688C9BBF571F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DB-4E39-8193-688C9BBF571F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DB-4E39-8193-688C9BBF571F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DB-4E39-8193-688C9BBF571F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DB-4E39-8193-688C9BBF571F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DB-4E39-8193-688C9BBF571F}"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DB-4E39-8193-688C9BBF571F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37-46FD-B4A0-AE63A6C2559E}"/>
                </c:ext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437-46FD-B4A0-AE63A6C255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8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  <c:pt idx="5">
                  <c:v>Type 6</c:v>
                </c:pt>
                <c:pt idx="6">
                  <c:v>Type 7</c:v>
                </c:pt>
                <c:pt idx="7">
                  <c:v>Type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7</c:v>
                </c:pt>
                <c:pt idx="2">
                  <c:v>66</c:v>
                </c:pt>
                <c:pt idx="3">
                  <c:v>19</c:v>
                </c:pt>
                <c:pt idx="4">
                  <c:v>46</c:v>
                </c:pt>
                <c:pt idx="5">
                  <c:v>7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711432"/>
        <c:axId val="422711824"/>
      </c:barChart>
      <c:catAx>
        <c:axId val="422711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711824"/>
        <c:crosses val="autoZero"/>
        <c:auto val="1"/>
        <c:lblAlgn val="ctr"/>
        <c:lblOffset val="100"/>
        <c:noMultiLvlLbl val="0"/>
      </c:catAx>
      <c:valAx>
        <c:axId val="42271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711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Defect regions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8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  <c:pt idx="4">
                  <c:v>Type 5</c:v>
                </c:pt>
                <c:pt idx="5">
                  <c:v>Type 6</c:v>
                </c:pt>
                <c:pt idx="6">
                  <c:v>Type 7</c:v>
                </c:pt>
                <c:pt idx="7">
                  <c:v>Type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37</c:v>
                </c:pt>
                <c:pt idx="1">
                  <c:v>41</c:v>
                </c:pt>
                <c:pt idx="2">
                  <c:v>68</c:v>
                </c:pt>
                <c:pt idx="3">
                  <c:v>23</c:v>
                </c:pt>
                <c:pt idx="4">
                  <c:v>46</c:v>
                </c:pt>
                <c:pt idx="5">
                  <c:v>9</c:v>
                </c:pt>
                <c:pt idx="6">
                  <c:v>2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4250232"/>
        <c:axId val="424246704"/>
      </c:barChart>
      <c:catAx>
        <c:axId val="424250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46704"/>
        <c:crosses val="autoZero"/>
        <c:auto val="1"/>
        <c:lblAlgn val="ctr"/>
        <c:lblOffset val="100"/>
        <c:noMultiLvlLbl val="0"/>
      </c:catAx>
      <c:valAx>
        <c:axId val="42424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50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65748031496063E-2"/>
          <c:y val="0.12592967975334154"/>
          <c:w val="0.92323425196850395"/>
          <c:h val="0.75268566974128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Images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2"/>
                <c:pt idx="0">
                  <c:v>Type 1</c:v>
                </c:pt>
                <c:pt idx="1">
                  <c:v> Type 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67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475-A53D-563542F20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4248664"/>
        <c:axId val="424244352"/>
      </c:barChart>
      <c:catAx>
        <c:axId val="424248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44352"/>
        <c:crosses val="autoZero"/>
        <c:auto val="1"/>
        <c:lblAlgn val="ctr"/>
        <c:lblOffset val="100"/>
        <c:noMultiLvlLbl val="0"/>
      </c:catAx>
      <c:valAx>
        <c:axId val="42424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248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1963"/>
          </a:xfrm>
          <a:prstGeom prst="rect">
            <a:avLst/>
          </a:prstGeom>
        </p:spPr>
        <p:txBody>
          <a:bodyPr vert="horz" lIns="81098" tIns="40550" rIns="81098" bIns="4055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1963"/>
          </a:xfrm>
          <a:prstGeom prst="rect">
            <a:avLst/>
          </a:prstGeom>
        </p:spPr>
        <p:txBody>
          <a:bodyPr vert="horz" lIns="81098" tIns="40550" rIns="81098" bIns="4055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fld id="{61F8C44D-6CD1-4DE4-A518-789F46B62734}" type="datetimeFigureOut">
              <a:rPr lang="en-US"/>
              <a:pPr>
                <a:defRPr/>
              </a:pPr>
              <a:t>7/26/2022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1963"/>
          </a:xfrm>
          <a:prstGeom prst="rect">
            <a:avLst/>
          </a:prstGeom>
        </p:spPr>
        <p:txBody>
          <a:bodyPr vert="horz" lIns="81098" tIns="40550" rIns="81098" bIns="4055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0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1963"/>
          </a:xfrm>
          <a:prstGeom prst="rect">
            <a:avLst/>
          </a:prstGeom>
        </p:spPr>
        <p:txBody>
          <a:bodyPr vert="horz" lIns="81098" tIns="40550" rIns="81098" bIns="4055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1963"/>
          </a:xfrm>
          <a:prstGeom prst="rect">
            <a:avLst/>
          </a:prstGeom>
        </p:spPr>
        <p:txBody>
          <a:bodyPr vert="horz" lIns="81098" tIns="40550" rIns="81098" bIns="4055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fld id="{76C22F21-875A-403D-A9EE-D37F2824C57D}" type="datetimeFigureOut">
              <a:rPr lang="en-US"/>
              <a:pPr>
                <a:defRPr/>
              </a:pPr>
              <a:t>7/26/2022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3738"/>
            <a:ext cx="6156325" cy="3462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1098" tIns="40550" rIns="81098" bIns="4055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7850"/>
            <a:ext cx="5559425" cy="4156075"/>
          </a:xfrm>
          <a:prstGeom prst="rect">
            <a:avLst/>
          </a:prstGeom>
        </p:spPr>
        <p:txBody>
          <a:bodyPr vert="horz" lIns="81098" tIns="40550" rIns="81098" bIns="4055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1963"/>
          </a:xfrm>
          <a:prstGeom prst="rect">
            <a:avLst/>
          </a:prstGeom>
        </p:spPr>
        <p:txBody>
          <a:bodyPr vert="horz" lIns="81098" tIns="40550" rIns="81098" bIns="4055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1963"/>
          </a:xfrm>
          <a:prstGeom prst="rect">
            <a:avLst/>
          </a:prstGeom>
        </p:spPr>
        <p:txBody>
          <a:bodyPr vert="horz" lIns="81098" tIns="40550" rIns="81098" bIns="4055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fld id="{8985C9ED-B0B6-438A-81C6-E9CBBE311D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biliya.com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hyperlink" Target="https://in.linkedin.com/company/mobiliya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twitter.com/MobiliyaTech?lang=en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hyperlink" Target="https://www.facebook.com/mobiliyatech/" TargetMode="External"/><Relationship Id="rId4" Type="http://schemas.openxmlformats.org/officeDocument/2006/relationships/hyperlink" Target="mailto:info@mobiliya.com" TargetMode="External"/><Relationship Id="rId9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QuEST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7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350" y="5924128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/>
          </a:p>
        </p:txBody>
      </p:sp>
      <p:grpSp>
        <p:nvGrpSpPr>
          <p:cNvPr id="12" name="Group 21"/>
          <p:cNvGrpSpPr>
            <a:grpSpLocks/>
          </p:cNvGrpSpPr>
          <p:nvPr/>
        </p:nvGrpSpPr>
        <p:grpSpPr bwMode="auto">
          <a:xfrm>
            <a:off x="838200" y="3709988"/>
            <a:ext cx="914400" cy="176212"/>
            <a:chOff x="1201081" y="3724268"/>
            <a:chExt cx="3073432" cy="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201081" y="3724268"/>
              <a:ext cx="3073432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61529" y="3724268"/>
              <a:ext cx="2112984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191343" y="3724268"/>
              <a:ext cx="1083170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71782"/>
            <a:ext cx="4495800" cy="67628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3500" b="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62000" y="3965017"/>
            <a:ext cx="4495800" cy="558884"/>
          </a:xfrm>
        </p:spPr>
        <p:txBody>
          <a:bodyPr anchor="ctr"/>
          <a:lstStyle>
            <a:lvl1pPr marL="0" indent="0">
              <a:buNone/>
              <a:defRPr sz="28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299029" y="6369477"/>
            <a:ext cx="9593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QuEST Global Services Pte Ltd. The information in this document is the property of QuEST Global Services Pte Ltd. and may not be copied or communicated </a:t>
            </a:r>
          </a:p>
          <a:p>
            <a:pPr algn="ctr"/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 third party or used for any purpose other than that for which it is supplied without the written consent of QuEST Global Services Pte Ltd.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80" y="1300913"/>
            <a:ext cx="6928339" cy="44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3671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68BC95B1-6D0B-45D1-B43D-4AE1AD1C7EFB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500"/>
            <a:ext cx="10800000" cy="698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842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342900" y="4357688"/>
            <a:ext cx="4164013" cy="0"/>
          </a:xfrm>
          <a:prstGeom prst="line">
            <a:avLst/>
          </a:prstGeom>
          <a:ln w="6350">
            <a:solidFill>
              <a:srgbClr val="4B5E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31"/>
          </p:nvPr>
        </p:nvSpPr>
        <p:spPr>
          <a:xfrm>
            <a:off x="9197904" y="3657600"/>
            <a:ext cx="2590800" cy="2614103"/>
          </a:xfrm>
          <a:solidFill>
            <a:srgbClr val="D6EEF6"/>
          </a:solidFill>
        </p:spPr>
        <p:txBody>
          <a:bodyPr anchor="ctr"/>
          <a:lstStyle>
            <a:lvl1pPr marL="0" indent="0" algn="ctr">
              <a:buFontTx/>
              <a:buNone/>
              <a:defRPr lang="en-US" sz="400" b="0" kern="1200" baseline="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341313" indent="0">
              <a:buNone/>
              <a:defRPr sz="400">
                <a:latin typeface="+mj-lt"/>
              </a:defRPr>
            </a:lvl2pPr>
            <a:lvl3pPr marL="684212" indent="0">
              <a:buNone/>
              <a:defRPr sz="400">
                <a:latin typeface="+mj-lt"/>
              </a:defRPr>
            </a:lvl3pPr>
            <a:lvl4pPr marL="914400" indent="0">
              <a:buNone/>
              <a:defRPr sz="400">
                <a:latin typeface="+mj-lt"/>
              </a:defRPr>
            </a:lvl4pPr>
            <a:lvl5pPr marL="1144587" indent="0">
              <a:buNone/>
              <a:defRPr sz="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9197904" y="1109786"/>
            <a:ext cx="2643773" cy="2563939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232611" y="4800600"/>
            <a:ext cx="4320665" cy="1143000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None/>
              <a:tabLst/>
              <a:defRPr lang="en-US" sz="1100" b="1" kern="1200" dirty="0" smtClean="0">
                <a:solidFill>
                  <a:srgbClr val="1979AC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232610" y="4420004"/>
            <a:ext cx="4320665" cy="381000"/>
          </a:xfrm>
        </p:spPr>
        <p:txBody>
          <a:bodyPr/>
          <a:lstStyle>
            <a:lvl1pPr marL="0" marR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None/>
              <a:tabLst/>
              <a:defRPr lang="en-US" sz="1400" i="1" kern="1200" dirty="0" smtClean="0">
                <a:solidFill>
                  <a:srgbClr val="4B5E4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9432416" y="1619766"/>
            <a:ext cx="2217913" cy="1743572"/>
          </a:xfrm>
        </p:spPr>
        <p:txBody>
          <a:bodyPr/>
          <a:lstStyle>
            <a:lvl1pPr marL="144000" marR="0" indent="-14400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lang="en-US" sz="1000" b="1" kern="120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263168" y="1137811"/>
            <a:ext cx="4320664" cy="262135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5518758" y="1137810"/>
            <a:ext cx="3001399" cy="238063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5518758" y="2461255"/>
            <a:ext cx="2995625" cy="280810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5518758" y="4761823"/>
            <a:ext cx="2995625" cy="274375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9769812" y="3810000"/>
            <a:ext cx="2018892" cy="283726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9765539" y="1271537"/>
            <a:ext cx="2023165" cy="262791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32610" y="4037648"/>
            <a:ext cx="3016624" cy="305752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500" b="1" kern="1200" dirty="0" smtClean="0">
                <a:solidFill>
                  <a:srgbClr val="0099CC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63500"/>
            <a:ext cx="9144000" cy="698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055354" y="1076078"/>
            <a:ext cx="354846" cy="354846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055354" y="2387219"/>
            <a:ext cx="354846" cy="354846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055354" y="4750554"/>
            <a:ext cx="354846" cy="354846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367810" y="3759163"/>
            <a:ext cx="360839" cy="354846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9432416" y="1244312"/>
            <a:ext cx="354846" cy="354846"/>
          </a:xfr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5055353" y="1519896"/>
            <a:ext cx="3459029" cy="778351"/>
          </a:xfrm>
        </p:spPr>
        <p:txBody>
          <a:bodyPr/>
          <a:lstStyle>
            <a:lvl1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Symbol" panose="05050102010706020507" pitchFamily="18" charset="2"/>
              <a:buChar char="·"/>
              <a:tabLst/>
              <a:defRPr lang="en-US" sz="1000" b="0" kern="1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17145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Courier New" panose="02070309020205020404" pitchFamily="49" charset="0"/>
              <a:buNone/>
              <a:tabLst/>
              <a:defRPr lang="en-US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Click here to edit master text styles</a:t>
            </a:r>
          </a:p>
          <a:p>
            <a:pPr marL="341313" marR="0" lvl="1" indent="-1698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Design and development of complex hardware</a:t>
            </a:r>
          </a:p>
          <a:p>
            <a:pPr marL="341313" marR="0" lvl="1" indent="-1698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055353" y="2835638"/>
            <a:ext cx="3459029" cy="1745490"/>
          </a:xfrm>
        </p:spPr>
        <p:txBody>
          <a:bodyPr/>
          <a:lstStyle>
            <a:lvl1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Symbol" panose="05050102010706020507" pitchFamily="18" charset="2"/>
              <a:buChar char="·"/>
              <a:tabLst/>
              <a:defRPr lang="en-US" sz="1000" b="0" kern="1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17145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Courier New" panose="02070309020205020404" pitchFamily="49" charset="0"/>
              <a:buNone/>
              <a:tabLst/>
              <a:defRPr lang="en-US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Click here to edit master text styles</a:t>
            </a:r>
          </a:p>
          <a:p>
            <a:pPr marL="341313" marR="0" lvl="1" indent="-1698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Design and development of complex hardware</a:t>
            </a:r>
          </a:p>
          <a:p>
            <a:pPr marL="341313" marR="0" lvl="1" indent="-1698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5055352" y="5216893"/>
            <a:ext cx="3459029" cy="778351"/>
          </a:xfrm>
        </p:spPr>
        <p:txBody>
          <a:bodyPr/>
          <a:lstStyle>
            <a:lvl1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Symbol" panose="05050102010706020507" pitchFamily="18" charset="2"/>
              <a:buChar char="·"/>
              <a:tabLst/>
              <a:defRPr lang="en-US" sz="1000" b="0" kern="1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17145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Courier New" panose="02070309020205020404" pitchFamily="49" charset="0"/>
              <a:buNone/>
              <a:tabLst/>
              <a:defRPr lang="en-US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Symbol" panose="05050102010706020507" pitchFamily="18" charset="2"/>
              <a:buChar char="·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Click here to edit master text styles</a:t>
            </a:r>
          </a:p>
          <a:p>
            <a:pPr marL="341313" marR="0" lvl="1" indent="-1698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Design and development of complex hardware</a:t>
            </a:r>
          </a:p>
          <a:p>
            <a:pPr marL="341313" marR="0" lvl="1" indent="-1698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9367810" y="4199447"/>
            <a:ext cx="2282519" cy="179579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marL="144000" indent="-144000">
              <a:defRPr kumimoji="0" lang="en-US" sz="1050" b="0" i="0" u="none" strike="noStrike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  <a:lvl2pPr>
              <a:defRPr kumimoji="0" lang="en-US" sz="1000" b="0" i="0" u="none" strike="noStrike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2pPr>
          </a:lstStyle>
          <a:p>
            <a:pPr marL="171450" marR="0" lvl="0" indent="-171450" defTabSz="914400" latinLnBrk="0">
              <a:lnSpc>
                <a:spcPct val="100000"/>
              </a:lnSpc>
              <a:buSzTx/>
              <a:tabLst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Click here to edit master text styles</a:t>
            </a:r>
          </a:p>
          <a:p>
            <a:pPr marL="341313" marR="0" lvl="1" indent="-169863" defTabSz="914400" latinLnBrk="0">
              <a:lnSpc>
                <a:spcPct val="100000"/>
              </a:lnSpc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Design and development of complex hardware</a:t>
            </a:r>
          </a:p>
          <a:p>
            <a:pPr marL="341313" marR="0" lvl="1" indent="-169863" defTabSz="914400" latinLnBrk="0">
              <a:lnSpc>
                <a:spcPct val="100000"/>
              </a:lnSpc>
              <a:buSzTx/>
              <a:buFont typeface="Courier New" panose="02070309020205020404" pitchFamily="49" charset="0"/>
              <a:buChar char="o"/>
              <a:tabLst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8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5625" y="63500"/>
            <a:ext cx="1222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7B1538F6-849E-430F-97B0-6531C9E3417F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087196"/>
      </p:ext>
    </p:extLst>
  </p:cSld>
  <p:clrMapOvr>
    <a:masterClrMapping/>
  </p:clrMapOvr>
  <p:transition>
    <p:fade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999FABD7-AC2C-4709-A604-AE864241A64C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850314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85B270F5-137F-46D0-BD86-9A30B49F2DD4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9600" y="3657600"/>
            <a:ext cx="10972800" cy="24384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219200"/>
            <a:ext cx="10972800" cy="228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99615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82792061-4EEE-4C14-B808-5FF6551A7945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1380331" y="2822419"/>
            <a:ext cx="2371608" cy="750380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400" kern="12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Lato Light" panose="020F0302020204030203"/>
                <a:cs typeface="Segoe UI Semibold" panose="020B0702040204020203" pitchFamily="34" charset="0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1062277" y="2743199"/>
            <a:ext cx="306454" cy="829599"/>
          </a:xfrm>
        </p:spPr>
        <p:txBody>
          <a:bodyPr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lang="en-US" sz="3600" b="1" kern="1200" dirty="0" smtClean="0">
                <a:solidFill>
                  <a:srgbClr val="00B0F0"/>
                </a:solidFill>
                <a:latin typeface="+mj-lt"/>
                <a:ea typeface="+mn-ea"/>
                <a:cs typeface="+mj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9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1065770" y="3657600"/>
            <a:ext cx="2693978" cy="1895924"/>
          </a:xfrm>
        </p:spPr>
        <p:txBody>
          <a:bodyPr/>
          <a:lstStyle>
            <a:lvl1pPr marL="144000" marR="0" indent="-14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Char char="•"/>
              <a:tabLst/>
              <a:defRPr 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5181599" y="2822419"/>
            <a:ext cx="2227940" cy="750380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400" kern="12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Lato Light" panose="020F0302020204030203"/>
                <a:cs typeface="Segoe UI Semibold" panose="020B0702040204020203" pitchFamily="34" charset="0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24" hasCustomPrompt="1"/>
          </p:nvPr>
        </p:nvSpPr>
        <p:spPr>
          <a:xfrm>
            <a:off x="4724398" y="2743199"/>
            <a:ext cx="457201" cy="829599"/>
          </a:xfrm>
        </p:spPr>
        <p:txBody>
          <a:bodyPr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lang="en-US" sz="3600" b="1" kern="1200" dirty="0" smtClean="0">
                <a:solidFill>
                  <a:srgbClr val="00B0F0"/>
                </a:solidFill>
                <a:latin typeface="+mj-lt"/>
                <a:ea typeface="+mn-ea"/>
                <a:cs typeface="+mj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2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4727893" y="3657600"/>
            <a:ext cx="2681646" cy="1895924"/>
          </a:xfrm>
        </p:spPr>
        <p:txBody>
          <a:bodyPr/>
          <a:lstStyle>
            <a:lvl1pPr marL="144000" marR="0" indent="-14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Char char="•"/>
              <a:tabLst/>
              <a:defRPr 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26"/>
          </p:nvPr>
        </p:nvSpPr>
        <p:spPr>
          <a:xfrm>
            <a:off x="8806975" y="2822419"/>
            <a:ext cx="2227940" cy="750380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400" kern="12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Lato Light" panose="020F0302020204030203"/>
                <a:cs typeface="Segoe UI Semibold" panose="020B0702040204020203" pitchFamily="34" charset="0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9"/>
          <p:cNvSpPr>
            <a:spLocks noGrp="1"/>
          </p:cNvSpPr>
          <p:nvPr>
            <p:ph type="body" sz="quarter" idx="27" hasCustomPrompt="1"/>
          </p:nvPr>
        </p:nvSpPr>
        <p:spPr>
          <a:xfrm>
            <a:off x="8349774" y="2743199"/>
            <a:ext cx="457201" cy="829599"/>
          </a:xfrm>
        </p:spPr>
        <p:txBody>
          <a:bodyPr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lang="en-US" sz="3600" b="1" kern="1200" dirty="0" smtClean="0">
                <a:solidFill>
                  <a:srgbClr val="00B0F0"/>
                </a:solidFill>
                <a:latin typeface="+mj-lt"/>
                <a:ea typeface="+mn-ea"/>
                <a:cs typeface="+mj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45" name="Text Placeholder 29"/>
          <p:cNvSpPr>
            <a:spLocks noGrp="1"/>
          </p:cNvSpPr>
          <p:nvPr>
            <p:ph type="body" sz="quarter" idx="28"/>
          </p:nvPr>
        </p:nvSpPr>
        <p:spPr>
          <a:xfrm>
            <a:off x="8353269" y="3657600"/>
            <a:ext cx="2681646" cy="1895924"/>
          </a:xfrm>
        </p:spPr>
        <p:txBody>
          <a:bodyPr/>
          <a:lstStyle>
            <a:lvl1pPr marL="144000" marR="0" indent="-14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Char char="•"/>
              <a:tabLst/>
              <a:defRPr 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2" name="Online Image Placeholder 51"/>
          <p:cNvSpPr>
            <a:spLocks noGrp="1"/>
          </p:cNvSpPr>
          <p:nvPr>
            <p:ph type="clipArt" sz="quarter" idx="30"/>
          </p:nvPr>
        </p:nvSpPr>
        <p:spPr>
          <a:xfrm>
            <a:off x="1059737" y="1063137"/>
            <a:ext cx="2707322" cy="163243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online image</a:t>
            </a:r>
            <a:endParaRPr lang="en-IN" noProof="0" dirty="0"/>
          </a:p>
        </p:txBody>
      </p:sp>
      <p:sp>
        <p:nvSpPr>
          <p:cNvPr id="53" name="Online Image Placeholder 51"/>
          <p:cNvSpPr>
            <a:spLocks noGrp="1"/>
          </p:cNvSpPr>
          <p:nvPr>
            <p:ph type="clipArt" sz="quarter" idx="31"/>
          </p:nvPr>
        </p:nvSpPr>
        <p:spPr>
          <a:xfrm>
            <a:off x="4705868" y="1076097"/>
            <a:ext cx="2707322" cy="163243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online image</a:t>
            </a:r>
            <a:endParaRPr lang="en-IN" noProof="0" dirty="0"/>
          </a:p>
        </p:txBody>
      </p:sp>
      <p:sp>
        <p:nvSpPr>
          <p:cNvPr id="54" name="Online Image Placeholder 51"/>
          <p:cNvSpPr>
            <a:spLocks noGrp="1"/>
          </p:cNvSpPr>
          <p:nvPr>
            <p:ph type="clipArt" sz="quarter" idx="32"/>
          </p:nvPr>
        </p:nvSpPr>
        <p:spPr>
          <a:xfrm>
            <a:off x="8351361" y="1062191"/>
            <a:ext cx="2707322" cy="163243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online image</a:t>
            </a:r>
            <a:endParaRPr lang="en-IN" noProof="0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5715" y="6096000"/>
            <a:ext cx="12180569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6632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QuEST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6235387-EEC3-44B9-97BB-9465EFA20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992101"/>
            <a:ext cx="6928339" cy="4494299"/>
          </a:xfrm>
          <a:prstGeom prst="rect">
            <a:avLst/>
          </a:prstGeom>
        </p:spPr>
      </p:pic>
      <p:pic>
        <p:nvPicPr>
          <p:cNvPr id="8" name="Picture 17" descr="Image result for quest global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Image result for quest global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350" y="5924128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>
              <a:solidFill>
                <a:srgbClr val="FFFFFF"/>
              </a:solidFill>
            </a:endParaRPr>
          </a:p>
        </p:txBody>
      </p:sp>
      <p:grpSp>
        <p:nvGrpSpPr>
          <p:cNvPr id="12" name="Group 21"/>
          <p:cNvGrpSpPr>
            <a:grpSpLocks/>
          </p:cNvGrpSpPr>
          <p:nvPr/>
        </p:nvGrpSpPr>
        <p:grpSpPr bwMode="auto">
          <a:xfrm>
            <a:off x="838200" y="3709988"/>
            <a:ext cx="914400" cy="176212"/>
            <a:chOff x="1201081" y="3724268"/>
            <a:chExt cx="3073432" cy="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201081" y="3724268"/>
              <a:ext cx="3073432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61529" y="3724268"/>
              <a:ext cx="2112984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191343" y="3724268"/>
              <a:ext cx="1083170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71782"/>
            <a:ext cx="4495800" cy="67628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3500" b="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62000" y="3965017"/>
            <a:ext cx="4495800" cy="558884"/>
          </a:xfrm>
        </p:spPr>
        <p:txBody>
          <a:bodyPr anchor="ctr"/>
          <a:lstStyle>
            <a:lvl1pPr marL="0" indent="0">
              <a:buNone/>
              <a:defRPr lang="en-US" sz="2800" i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299029" y="6369477"/>
            <a:ext cx="9593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© 2020 QuEST Global Services Pte Ltd. The information in this document is the property of QuEST Global Services Pte Ltd. and may not be copied or communicated </a:t>
            </a:r>
          </a:p>
          <a:p>
            <a:pPr algn="ctr"/>
            <a:r>
              <a:rPr lang="en-US" sz="1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 a third party or used for any purpose other than that for which it is supplied without the written consent of QuEST Global Services Pte Ltd.</a:t>
            </a:r>
          </a:p>
        </p:txBody>
      </p:sp>
    </p:spTree>
    <p:extLst>
      <p:ext uri="{BB962C8B-B14F-4D97-AF65-F5344CB8AC3E}">
        <p14:creationId xmlns:p14="http://schemas.microsoft.com/office/powerpoint/2010/main" val="257801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CB1D5CC-DC72-479F-B085-3E19D3F1C2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992101"/>
            <a:ext cx="6928339" cy="4494299"/>
          </a:xfrm>
          <a:prstGeom prst="rect">
            <a:avLst/>
          </a:prstGeom>
        </p:spPr>
      </p:pic>
      <p:pic>
        <p:nvPicPr>
          <p:cNvPr id="7" name="Picture 17" descr="Image result for quest global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Image result for quest global 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9220200" y="611188"/>
            <a:ext cx="243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50" rIns="121899" bIns="609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rgbClr val="64BE99"/>
              </a:buClr>
              <a:buFont typeface="Symbol" panose="05050102010706020507" pitchFamily="18" charset="2"/>
              <a:buNone/>
            </a:pPr>
            <a:r>
              <a:rPr lang="en-IN" sz="1600" i="1" dirty="0">
                <a:solidFill>
                  <a:srgbClr val="ACACA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The Frontier</a:t>
            </a:r>
          </a:p>
        </p:txBody>
      </p: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838200" y="3709988"/>
            <a:ext cx="914400" cy="176212"/>
            <a:chOff x="1201081" y="3724268"/>
            <a:chExt cx="307343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201081" y="3724268"/>
              <a:ext cx="3073432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61529" y="3724268"/>
              <a:ext cx="2112984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91343" y="3724268"/>
              <a:ext cx="1083170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4"/>
          <p:cNvSpPr txBox="1">
            <a:spLocks noChangeArrowheads="1"/>
          </p:cNvSpPr>
          <p:nvPr/>
        </p:nvSpPr>
        <p:spPr bwMode="auto">
          <a:xfrm>
            <a:off x="44450" y="6616700"/>
            <a:ext cx="2093827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2020 QuEST. All Rights Reserved.</a:t>
            </a: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sp>
        <p:nvSpPr>
          <p:cNvPr id="16" name="TextBox 2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AEED3C3C-42AA-4FFD-B990-82B62DDC6E79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71782"/>
            <a:ext cx="4495800" cy="67628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3500" b="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62000" y="3886200"/>
            <a:ext cx="4495800" cy="558884"/>
          </a:xfrm>
        </p:spPr>
        <p:txBody>
          <a:bodyPr anchor="ctr"/>
          <a:lstStyle>
            <a:lvl1pPr marL="0" indent="0">
              <a:buNone/>
              <a:defRPr sz="2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62000" y="4970404"/>
            <a:ext cx="4495800" cy="323544"/>
          </a:xfrm>
        </p:spPr>
        <p:txBody>
          <a:bodyPr anchor="ctr"/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62000" y="4573771"/>
            <a:ext cx="4495800" cy="323544"/>
          </a:xfrm>
        </p:spPr>
        <p:txBody>
          <a:bodyPr anchor="ctr"/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9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-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38200" y="2362206"/>
            <a:ext cx="914400" cy="176212"/>
            <a:chOff x="1201081" y="3724268"/>
            <a:chExt cx="3073432" cy="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01081" y="3724268"/>
              <a:ext cx="3073432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161529" y="3724268"/>
              <a:ext cx="2112984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91343" y="3724268"/>
              <a:ext cx="1083170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2"/>
          <p:cNvSpPr txBox="1">
            <a:spLocks noChangeArrowheads="1"/>
          </p:cNvSpPr>
          <p:nvPr/>
        </p:nvSpPr>
        <p:spPr bwMode="auto">
          <a:xfrm>
            <a:off x="44450" y="6616700"/>
            <a:ext cx="2093827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2020 QuEST. All Rights Reserved.</a:t>
            </a:r>
          </a:p>
        </p:txBody>
      </p:sp>
      <p:sp>
        <p:nvSpPr>
          <p:cNvPr id="11" name="TextBox 23"/>
          <p:cNvSpPr txBox="1">
            <a:spLocks noChangeArrowheads="1"/>
          </p:cNvSpPr>
          <p:nvPr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865A091-E4A6-47DB-854E-D6C9C88CB1D5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52600"/>
            <a:ext cx="10440000" cy="67628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3200" b="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30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C53C595-340C-4543-853F-487253D3CBB7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>
              <a:solidFill>
                <a:srgbClr val="FFFFFF"/>
              </a:solidFill>
            </a:endParaRPr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DC07C326-BA45-4CFE-BE40-9C26DA2B5152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>
              <a:solidFill>
                <a:srgbClr val="FFFFFF"/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762000"/>
            <a:ext cx="9448818" cy="609600"/>
          </a:xfrm>
        </p:spPr>
        <p:txBody>
          <a:bodyPr/>
          <a:lstStyle>
            <a:lvl1pPr marL="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5715" y="6096000"/>
            <a:ext cx="12180569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57200" y="1460499"/>
            <a:ext cx="10972800" cy="4359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099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9220200" y="611188"/>
            <a:ext cx="243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50" rIns="121899" bIns="609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rgbClr val="64BE99"/>
              </a:buClr>
              <a:buFont typeface="Symbol" panose="05050102010706020507" pitchFamily="18" charset="2"/>
              <a:buNone/>
            </a:pPr>
            <a:r>
              <a:rPr lang="en-IN" sz="1600" i="1" dirty="0">
                <a:solidFill>
                  <a:srgbClr val="ACACA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The Frontier</a:t>
            </a:r>
          </a:p>
        </p:txBody>
      </p: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838200" y="3709988"/>
            <a:ext cx="914400" cy="176212"/>
            <a:chOff x="1201081" y="3724268"/>
            <a:chExt cx="307343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201081" y="3724268"/>
              <a:ext cx="3073432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61529" y="3724268"/>
              <a:ext cx="2112984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91343" y="3724268"/>
              <a:ext cx="1083170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24"/>
          <p:cNvSpPr txBox="1">
            <a:spLocks noChangeArrowheads="1"/>
          </p:cNvSpPr>
          <p:nvPr/>
        </p:nvSpPr>
        <p:spPr bwMode="auto">
          <a:xfrm>
            <a:off x="44450" y="6616700"/>
            <a:ext cx="2093827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2021 QuEST. All Rights Reserved.</a:t>
            </a: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sp>
        <p:nvSpPr>
          <p:cNvPr id="16" name="TextBox 2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AEED3C3C-42AA-4FFD-B990-82B62DDC6E79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71782"/>
            <a:ext cx="4495800" cy="67628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3500" b="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62000" y="3886200"/>
            <a:ext cx="4495800" cy="558884"/>
          </a:xfrm>
        </p:spPr>
        <p:txBody>
          <a:bodyPr anchor="ctr"/>
          <a:lstStyle>
            <a:lvl1pPr marL="0" indent="0">
              <a:buNone/>
              <a:defRPr sz="2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62000" y="4970404"/>
            <a:ext cx="4495800" cy="323544"/>
          </a:xfrm>
        </p:spPr>
        <p:txBody>
          <a:bodyPr anchor="ctr"/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62000" y="4573771"/>
            <a:ext cx="4495800" cy="323544"/>
          </a:xfrm>
        </p:spPr>
        <p:txBody>
          <a:bodyPr anchor="ctr"/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80" y="1300913"/>
            <a:ext cx="6928339" cy="44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3090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914491C-38F6-49E6-9F05-EEDE18D6D794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17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9D40698F-5763-463F-AE0B-348786B0F6DF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762000"/>
            <a:ext cx="9448818" cy="609600"/>
          </a:xfrm>
        </p:spPr>
        <p:txBody>
          <a:bodyPr/>
          <a:lstStyle>
            <a:lvl1pPr marL="0" indent="0">
              <a:buNone/>
              <a:defRPr sz="18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460500"/>
            <a:ext cx="10972800" cy="47879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9C3EF7C-66EB-413C-AC1E-FC607661BE38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>
              <a:solidFill>
                <a:srgbClr val="FFFFFF"/>
              </a:solidFill>
            </a:endParaRPr>
          </a:p>
        </p:txBody>
      </p:sp>
      <p:sp>
        <p:nvSpPr>
          <p:cNvPr id="8" name="TextBox 18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580596A-1F70-417F-A284-7979BC2A5625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5715" y="6096000"/>
            <a:ext cx="12180569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10972800" cy="4724399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4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ADFB7E6-EA27-4291-ACAD-5BE9A6102437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17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673EBEF-5604-43C5-87EA-36C02E2B1296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10972800" cy="51054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lumn content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>
              <a:solidFill>
                <a:srgbClr val="FFFFFF"/>
              </a:solidFill>
            </a:endParaRPr>
          </a:p>
        </p:txBody>
      </p:sp>
      <p:sp>
        <p:nvSpPr>
          <p:cNvPr id="9" name="TextBox 18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62C1DAF-2CB5-4FE2-8525-D716FA5D4761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" y="6096000"/>
            <a:ext cx="12180569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53089"/>
            <a:ext cx="5291652" cy="4615321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6358452" y="1169816"/>
            <a:ext cx="5334000" cy="459859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9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427B984C-995B-4A44-A403-88AA6D16E539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53089"/>
            <a:ext cx="5291652" cy="4944103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6358452" y="1169816"/>
            <a:ext cx="5334000" cy="492618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68BC95B1-6D0B-45D1-B43D-4AE1AD1C7EFB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41"/>
          </p:nvPr>
        </p:nvSpPr>
        <p:spPr>
          <a:xfrm>
            <a:off x="8978900" y="3873499"/>
            <a:ext cx="2833688" cy="2610133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defRPr lang="en-US" sz="100" b="0" baseline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defRPr lang="en-US" sz="400" smtClean="0">
                <a:latin typeface="+mj-lt"/>
              </a:defRPr>
            </a:lvl2pPr>
            <a:lvl3pPr>
              <a:defRPr lang="en-US" sz="400" smtClean="0">
                <a:latin typeface="+mj-lt"/>
              </a:defRPr>
            </a:lvl3pPr>
            <a:lvl4pPr>
              <a:defRPr lang="en-US" sz="400" smtClean="0">
                <a:latin typeface="+mj-lt"/>
              </a:defRPr>
            </a:lvl4pPr>
            <a:lvl5pPr>
              <a:defRPr lang="en-US" sz="400">
                <a:latin typeface="+mj-lt"/>
              </a:defRPr>
            </a:lvl5pPr>
          </a:lstStyle>
          <a:p>
            <a:pPr marL="0" lvl="0" indent="0" algn="ctr">
              <a:buFontTx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42900" y="4357688"/>
            <a:ext cx="4164013" cy="0"/>
          </a:xfrm>
          <a:prstGeom prst="line">
            <a:avLst/>
          </a:prstGeom>
          <a:ln w="6350">
            <a:solidFill>
              <a:srgbClr val="4B5E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8978300" y="1109786"/>
            <a:ext cx="2834640" cy="276353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232611" y="4800599"/>
            <a:ext cx="4320665" cy="1683034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None/>
              <a:tabLst/>
              <a:defRPr lang="en-US" sz="1100" b="1" kern="1200" dirty="0" smtClean="0">
                <a:solidFill>
                  <a:srgbClr val="1979AC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171450" indent="-17145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71450" indent="-17145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339725" indent="-1651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514350" indent="-174625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232610" y="4420004"/>
            <a:ext cx="4320665" cy="381000"/>
          </a:xfrm>
        </p:spPr>
        <p:txBody>
          <a:bodyPr/>
          <a:lstStyle>
            <a:lvl1pPr marL="0" marR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None/>
              <a:tabLst/>
              <a:defRPr lang="en-US" sz="1400" i="1" kern="1200" dirty="0" smtClean="0">
                <a:solidFill>
                  <a:srgbClr val="4B5E4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9144000" y="1619765"/>
            <a:ext cx="2468880" cy="2139397"/>
          </a:xfrm>
        </p:spPr>
        <p:txBody>
          <a:bodyPr/>
          <a:lstStyle>
            <a:lvl1pPr marL="171450" marR="0" indent="-17145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lang="en-US" sz="1050" b="1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287338" indent="-174625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460375" indent="-1778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87338" indent="-174625" algn="l" rtl="0" fontAlgn="auto">
              <a:spcBef>
                <a:spcPts val="4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598613" indent="-971550"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8"/>
          </p:nvPr>
        </p:nvSpPr>
        <p:spPr>
          <a:xfrm>
            <a:off x="263168" y="1137811"/>
            <a:ext cx="4320664" cy="2621352"/>
          </a:xfr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5486400" y="1137810"/>
            <a:ext cx="3001399" cy="238063"/>
          </a:xfrm>
        </p:spPr>
        <p:txBody>
          <a:bodyPr anchor="ctr"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5486400" y="2971800"/>
            <a:ext cx="2995625" cy="280810"/>
          </a:xfrm>
        </p:spPr>
        <p:txBody>
          <a:bodyPr anchor="ctr"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5486400" y="4814697"/>
            <a:ext cx="2995625" cy="274375"/>
          </a:xfrm>
        </p:spPr>
        <p:txBody>
          <a:bodyPr anchor="ctr"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9559235" y="4089437"/>
            <a:ext cx="2018892" cy="283726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9559235" y="1271537"/>
            <a:ext cx="2023165" cy="262791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200" b="1" kern="120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32610" y="4037648"/>
            <a:ext cx="3016624" cy="305752"/>
          </a:xfrm>
        </p:spPr>
        <p:txBody>
          <a:bodyPr/>
          <a:lstStyle>
            <a:lvl1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lang="en-US" sz="1500" b="1" kern="1200" dirty="0" smtClean="0">
                <a:solidFill>
                  <a:srgbClr val="0099CC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" indent="-10800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63500"/>
            <a:ext cx="9144000" cy="698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055354" y="1076078"/>
            <a:ext cx="354846" cy="354846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055354" y="2919621"/>
            <a:ext cx="354846" cy="354846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055354" y="4750554"/>
            <a:ext cx="354846" cy="354846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9144000" y="4038600"/>
            <a:ext cx="360839" cy="354846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9144000" y="1244312"/>
            <a:ext cx="354846" cy="354846"/>
          </a:xfr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>
                <a:noFill/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34"/>
          </p:nvPr>
        </p:nvSpPr>
        <p:spPr>
          <a:xfrm>
            <a:off x="5055353" y="3368040"/>
            <a:ext cx="3459029" cy="1280160"/>
          </a:xfrm>
        </p:spPr>
        <p:txBody>
          <a:bodyPr/>
          <a:lstStyle>
            <a:lvl1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Symbol" panose="05050102010706020507" pitchFamily="18" charset="2"/>
              <a:buChar char="·"/>
              <a:tabLst/>
              <a:defRPr lang="en-US" sz="1000" b="0" kern="1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34290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Arial" panose="020B0604020202020204" pitchFamily="34" charset="0"/>
              <a:buChar char="•"/>
              <a:tabLst/>
              <a:defRPr lang="en-US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09588" indent="-163513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5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8"/>
          </p:nvPr>
        </p:nvSpPr>
        <p:spPr>
          <a:xfrm>
            <a:off x="5062681" y="5203473"/>
            <a:ext cx="3459029" cy="1280160"/>
          </a:xfrm>
        </p:spPr>
        <p:txBody>
          <a:bodyPr/>
          <a:lstStyle>
            <a:lvl1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Symbol" panose="05050102010706020507" pitchFamily="18" charset="2"/>
              <a:buChar char="·"/>
              <a:tabLst/>
              <a:defRPr lang="en-US" sz="1000" b="0" kern="1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34290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Arial" panose="020B0604020202020204" pitchFamily="34" charset="0"/>
              <a:buChar char="•"/>
              <a:tabLst/>
              <a:defRPr lang="en-US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09588" indent="-163513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5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39"/>
          </p:nvPr>
        </p:nvSpPr>
        <p:spPr>
          <a:xfrm>
            <a:off x="5051551" y="1532607"/>
            <a:ext cx="3459029" cy="1280160"/>
          </a:xfrm>
        </p:spPr>
        <p:txBody>
          <a:bodyPr/>
          <a:lstStyle>
            <a:lvl1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Symbol" panose="05050102010706020507" pitchFamily="18" charset="2"/>
              <a:buChar char="·"/>
              <a:tabLst/>
              <a:defRPr lang="en-US" sz="1000" b="0" kern="1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342900" marR="0" indent="-1714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SzTx/>
              <a:buFont typeface="Arial" panose="020B0604020202020204" pitchFamily="34" charset="0"/>
              <a:buChar char="•"/>
              <a:tabLst/>
              <a:defRPr lang="en-US"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09588" indent="-163513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US" sz="105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rtl="0" fontAlgn="auto">
              <a:spcBef>
                <a:spcPts val="4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lang="en-IN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0"/>
          </p:nvPr>
        </p:nvSpPr>
        <p:spPr>
          <a:xfrm>
            <a:off x="9161419" y="4459032"/>
            <a:ext cx="2403475" cy="1941767"/>
          </a:xfrm>
        </p:spPr>
        <p:txBody>
          <a:bodyPr/>
          <a:lstStyle>
            <a:lvl1pPr marL="171450" indent="-171450">
              <a:defRPr sz="1050"/>
            </a:lvl1pPr>
            <a:lvl2pPr marL="401638" indent="-171450">
              <a:defRPr sz="1000"/>
            </a:lvl2pPr>
            <a:lvl3pPr marL="684213" indent="-282575">
              <a:defRPr sz="1000"/>
            </a:lvl3pPr>
            <a:lvl4pPr>
              <a:defRPr sz="500"/>
            </a:lvl4pPr>
            <a:lvl5pPr>
              <a:defRPr sz="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113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5625" y="63500"/>
            <a:ext cx="1222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7B1538F6-849E-430F-97B0-6531C9E3417F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 userDrawn="1"/>
        </p:nvSpPr>
        <p:spPr bwMode="auto">
          <a:xfrm>
            <a:off x="44450" y="6616700"/>
            <a:ext cx="20732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2019 QuEST. All Rights Reserved.</a:t>
            </a:r>
          </a:p>
        </p:txBody>
      </p:sp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sp>
        <p:nvSpPr>
          <p:cNvPr id="6" name="TextBox 10"/>
          <p:cNvSpPr txBox="1">
            <a:spLocks noChangeArrowheads="1"/>
          </p:cNvSpPr>
          <p:nvPr userDrawn="1"/>
        </p:nvSpPr>
        <p:spPr bwMode="auto">
          <a:xfrm>
            <a:off x="44450" y="6616700"/>
            <a:ext cx="20732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2019 QuEST. All Rights Reserved.</a:t>
            </a:r>
          </a:p>
        </p:txBody>
      </p:sp>
      <p:sp>
        <p:nvSpPr>
          <p:cNvPr id="7" name="TextBox 11"/>
          <p:cNvSpPr txBox="1">
            <a:spLocks noChangeArrowheads="1"/>
          </p:cNvSpPr>
          <p:nvPr userDrawn="1"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920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999FABD7-AC2C-4709-A604-AE864241A64C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26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85B270F5-137F-46D0-BD86-9A30B49F2DD4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9600" y="3657600"/>
            <a:ext cx="10972800" cy="24384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219200"/>
            <a:ext cx="10972800" cy="228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95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-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 descr="Image result for quest global 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1679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38200" y="3709988"/>
            <a:ext cx="914400" cy="176212"/>
            <a:chOff x="1201081" y="3724268"/>
            <a:chExt cx="3073432" cy="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01081" y="3724268"/>
              <a:ext cx="3073432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161529" y="3724268"/>
              <a:ext cx="2112984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91343" y="3724268"/>
              <a:ext cx="1083170" cy="0"/>
            </a:xfrm>
            <a:prstGeom prst="line">
              <a:avLst/>
            </a:prstGeom>
            <a:ln w="38100">
              <a:solidFill>
                <a:srgbClr val="6CC7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2"/>
          <p:cNvSpPr txBox="1">
            <a:spLocks noChangeArrowheads="1"/>
          </p:cNvSpPr>
          <p:nvPr/>
        </p:nvSpPr>
        <p:spPr bwMode="auto">
          <a:xfrm>
            <a:off x="44450" y="6616700"/>
            <a:ext cx="2093827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2021 QuEST. All Rights Reserved.</a:t>
            </a:r>
          </a:p>
        </p:txBody>
      </p:sp>
      <p:sp>
        <p:nvSpPr>
          <p:cNvPr id="11" name="TextBox 23"/>
          <p:cNvSpPr txBox="1">
            <a:spLocks noChangeArrowheads="1"/>
          </p:cNvSpPr>
          <p:nvPr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865A091-E4A6-47DB-854E-D6C9C88CB1D5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71782"/>
            <a:ext cx="11160000" cy="67628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z="3500" b="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900471"/>
            <a:ext cx="5360931" cy="542932"/>
          </a:xfrm>
        </p:spPr>
        <p:txBody>
          <a:bodyPr>
            <a:noAutofit/>
          </a:bodyPr>
          <a:lstStyle>
            <a:lvl1pPr marL="0" indent="0" algn="l">
              <a:buNone/>
              <a:defRPr sz="2800" b="0" i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5134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82792061-4EEE-4C14-B808-5FF6551A7945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1380331" y="2822419"/>
            <a:ext cx="2371608" cy="750380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400" kern="12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Lato Light" panose="020F0302020204030203"/>
                <a:cs typeface="Segoe UI Semibold" panose="020B0702040204020203" pitchFamily="34" charset="0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1062277" y="2743199"/>
            <a:ext cx="306454" cy="829599"/>
          </a:xfrm>
        </p:spPr>
        <p:txBody>
          <a:bodyPr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lang="en-US" sz="3600" b="1" kern="1200" dirty="0" smtClean="0">
                <a:solidFill>
                  <a:srgbClr val="00B0F0"/>
                </a:solidFill>
                <a:latin typeface="+mj-lt"/>
                <a:ea typeface="+mn-ea"/>
                <a:cs typeface="+mj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9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1065770" y="3657600"/>
            <a:ext cx="2693978" cy="1895924"/>
          </a:xfrm>
        </p:spPr>
        <p:txBody>
          <a:bodyPr/>
          <a:lstStyle>
            <a:lvl1pPr marL="144000" marR="0" indent="-14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Char char="•"/>
              <a:tabLst/>
              <a:defRPr 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5181599" y="2822419"/>
            <a:ext cx="2227940" cy="750380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400" kern="12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Lato Light" panose="020F0302020204030203"/>
                <a:cs typeface="Segoe UI Semibold" panose="020B0702040204020203" pitchFamily="34" charset="0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24" hasCustomPrompt="1"/>
          </p:nvPr>
        </p:nvSpPr>
        <p:spPr>
          <a:xfrm>
            <a:off x="4724398" y="2743199"/>
            <a:ext cx="457201" cy="829599"/>
          </a:xfrm>
        </p:spPr>
        <p:txBody>
          <a:bodyPr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lang="en-US" sz="3600" b="1" kern="1200" dirty="0" smtClean="0">
                <a:solidFill>
                  <a:srgbClr val="00B0F0"/>
                </a:solidFill>
                <a:latin typeface="+mj-lt"/>
                <a:ea typeface="+mn-ea"/>
                <a:cs typeface="+mj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2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4727893" y="3657600"/>
            <a:ext cx="2681646" cy="1895924"/>
          </a:xfrm>
        </p:spPr>
        <p:txBody>
          <a:bodyPr/>
          <a:lstStyle>
            <a:lvl1pPr marL="144000" marR="0" indent="-14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Char char="•"/>
              <a:tabLst/>
              <a:defRPr 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26"/>
          </p:nvPr>
        </p:nvSpPr>
        <p:spPr>
          <a:xfrm>
            <a:off x="8806975" y="2822419"/>
            <a:ext cx="2227940" cy="750380"/>
          </a:xfr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400" kern="12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Lato Light" panose="020F0302020204030203"/>
                <a:cs typeface="Segoe UI Semibold" panose="020B0702040204020203" pitchFamily="34" charset="0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Text Placeholder 29"/>
          <p:cNvSpPr>
            <a:spLocks noGrp="1"/>
          </p:cNvSpPr>
          <p:nvPr>
            <p:ph type="body" sz="quarter" idx="27" hasCustomPrompt="1"/>
          </p:nvPr>
        </p:nvSpPr>
        <p:spPr>
          <a:xfrm>
            <a:off x="8349774" y="2743199"/>
            <a:ext cx="457201" cy="829599"/>
          </a:xfrm>
        </p:spPr>
        <p:txBody>
          <a:bodyPr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lang="en-US" sz="3600" b="1" kern="1200" dirty="0" smtClean="0">
                <a:solidFill>
                  <a:srgbClr val="00B0F0"/>
                </a:solidFill>
                <a:latin typeface="+mj-lt"/>
                <a:ea typeface="+mn-ea"/>
                <a:cs typeface="+mj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45" name="Text Placeholder 29"/>
          <p:cNvSpPr>
            <a:spLocks noGrp="1"/>
          </p:cNvSpPr>
          <p:nvPr>
            <p:ph type="body" sz="quarter" idx="28"/>
          </p:nvPr>
        </p:nvSpPr>
        <p:spPr>
          <a:xfrm>
            <a:off x="8353269" y="3657600"/>
            <a:ext cx="2681646" cy="1895924"/>
          </a:xfrm>
        </p:spPr>
        <p:txBody>
          <a:bodyPr/>
          <a:lstStyle>
            <a:lvl1pPr marL="144000" marR="0" indent="-14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Arial" panose="020B0604020202020204" pitchFamily="34" charset="0"/>
              <a:buChar char="•"/>
              <a:tabLst/>
              <a:defRPr 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lt"/>
              </a:defRPr>
            </a:lvl1pPr>
            <a:lvl2pPr marL="144000" indent="0">
              <a:buNone/>
              <a:defRPr/>
            </a:lvl2pPr>
            <a:lvl3pPr marL="288000" indent="0">
              <a:buNone/>
              <a:defRPr/>
            </a:lvl3pPr>
            <a:lvl4pPr marL="4320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2" name="Online Image Placeholder 51"/>
          <p:cNvSpPr>
            <a:spLocks noGrp="1"/>
          </p:cNvSpPr>
          <p:nvPr>
            <p:ph type="clipArt" sz="quarter" idx="30"/>
          </p:nvPr>
        </p:nvSpPr>
        <p:spPr>
          <a:xfrm>
            <a:off x="1059737" y="1063137"/>
            <a:ext cx="2707322" cy="163243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online image</a:t>
            </a:r>
            <a:endParaRPr lang="en-IN" noProof="0" dirty="0"/>
          </a:p>
        </p:txBody>
      </p:sp>
      <p:sp>
        <p:nvSpPr>
          <p:cNvPr id="53" name="Online Image Placeholder 51"/>
          <p:cNvSpPr>
            <a:spLocks noGrp="1"/>
          </p:cNvSpPr>
          <p:nvPr>
            <p:ph type="clipArt" sz="quarter" idx="31"/>
          </p:nvPr>
        </p:nvSpPr>
        <p:spPr>
          <a:xfrm>
            <a:off x="4705868" y="1076097"/>
            <a:ext cx="2707322" cy="163243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online image</a:t>
            </a:r>
            <a:endParaRPr lang="en-IN" noProof="0" dirty="0"/>
          </a:p>
        </p:txBody>
      </p:sp>
      <p:sp>
        <p:nvSpPr>
          <p:cNvPr id="54" name="Online Image Placeholder 51"/>
          <p:cNvSpPr>
            <a:spLocks noGrp="1"/>
          </p:cNvSpPr>
          <p:nvPr>
            <p:ph type="clipArt" sz="quarter" idx="32"/>
          </p:nvPr>
        </p:nvSpPr>
        <p:spPr>
          <a:xfrm>
            <a:off x="8351361" y="1062191"/>
            <a:ext cx="2707322" cy="163243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/>
              <a:t>Click icon to add online image</a:t>
            </a:r>
            <a:endParaRPr lang="en-IN" noProof="0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5715" y="6096000"/>
            <a:ext cx="12180569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035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rgbClr val="FFFFFF"/>
              </a:solidFill>
            </a:endParaRPr>
          </a:p>
        </p:txBody>
      </p:sp>
      <p:pic>
        <p:nvPicPr>
          <p:cNvPr id="7" name="Picture 6" descr="linkedin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6204903"/>
            <a:ext cx="300990" cy="30099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35050" y="6204903"/>
            <a:ext cx="0" cy="2997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99895" y="6189663"/>
            <a:ext cx="0" cy="2997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email">
            <a:hlinkClick r:id="rId4"/>
          </p:cNvPr>
          <p:cNvPicPr>
            <a:picLocks noChangeAspect="1"/>
          </p:cNvPicPr>
          <p:nvPr/>
        </p:nvPicPr>
        <p:blipFill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015" y="6229668"/>
            <a:ext cx="325120" cy="2489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340610" y="6183948"/>
            <a:ext cx="0" cy="2997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witter-bird-logo">
            <a:hlinkClick r:id="rId6"/>
          </p:cNvPr>
          <p:cNvPicPr>
            <a:picLocks noChangeAspect="1"/>
          </p:cNvPicPr>
          <p:nvPr/>
        </p:nvPicPr>
        <p:blipFill>
          <a:blip r:embed="rId7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295" y="6234748"/>
            <a:ext cx="300990" cy="255905"/>
          </a:xfrm>
          <a:prstGeom prst="rect">
            <a:avLst/>
          </a:prstGeom>
        </p:spPr>
      </p:pic>
      <p:pic>
        <p:nvPicPr>
          <p:cNvPr id="15" name="Picture 14" descr="worlwide">
            <a:hlinkClick r:id="rId8"/>
          </p:cNvPr>
          <p:cNvPicPr>
            <a:picLocks noChangeAspect="1"/>
          </p:cNvPicPr>
          <p:nvPr/>
        </p:nvPicPr>
        <p:blipFill>
          <a:blip r:embed="rId9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585" y="6219508"/>
            <a:ext cx="269875" cy="2698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051175" y="6183948"/>
            <a:ext cx="0" cy="2997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facebook">
            <a:hlinkClick r:id="rId10"/>
          </p:cNvPr>
          <p:cNvPicPr>
            <a:picLocks noChangeAspect="1"/>
          </p:cNvPicPr>
          <p:nvPr/>
        </p:nvPicPr>
        <p:blipFill>
          <a:blip r:embed="rId11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055" y="6211888"/>
            <a:ext cx="283845" cy="283845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3886200" y="6096000"/>
            <a:ext cx="8199483" cy="457200"/>
          </a:xfrm>
        </p:spPr>
        <p:txBody>
          <a:bodyPr anchor="ctr"/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400" i="1" kern="1200" dirty="0" smtClean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Engineering | Enterprise Solutions | Operations &amp; Supply Chain | Technology &amp; Digital Solutions </a:t>
            </a:r>
          </a:p>
        </p:txBody>
      </p:sp>
      <p:pic>
        <p:nvPicPr>
          <p:cNvPr id="20" name="Picture 19" descr="D:\Raju\mobiliya\graphics\002.png002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5200" y="1524000"/>
            <a:ext cx="4183473" cy="4146238"/>
          </a:xfrm>
          <a:prstGeom prst="rect">
            <a:avLst/>
          </a:prstGeom>
          <a:effectLst>
            <a:outerShdw blurRad="368300" dist="76200" dir="5760000" sx="103000" sy="103000" algn="tl" rotWithShape="0">
              <a:schemeClr val="bg1">
                <a:alpha val="29000"/>
              </a:schemeClr>
            </a:outerShdw>
          </a:effectLst>
        </p:spPr>
      </p:pic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933700"/>
            <a:ext cx="6705600" cy="990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bg1"/>
                </a:solidFill>
              </a:defRPr>
            </a:lvl1pPr>
            <a:lvl2pPr>
              <a:defRPr sz="5400"/>
            </a:lvl2pPr>
            <a:lvl3pPr>
              <a:defRPr sz="4800"/>
            </a:lvl3pPr>
            <a:lvl4pPr>
              <a:defRPr sz="4400"/>
            </a:lvl4pPr>
            <a:lvl5pPr>
              <a:defRPr sz="3600"/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2563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5"/>
          <p:cNvSpPr>
            <a:spLocks noGrp="1"/>
          </p:cNvSpPr>
          <p:nvPr>
            <p:ph type="title"/>
          </p:nvPr>
        </p:nvSpPr>
        <p:spPr>
          <a:xfrm>
            <a:off x="341086" y="118382"/>
            <a:ext cx="10515600" cy="723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2069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ero Engin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649460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266297" y="1270957"/>
            <a:ext cx="0" cy="5168404"/>
          </a:xfrm>
          <a:prstGeom prst="line">
            <a:avLst/>
          </a:prstGeom>
          <a:ln>
            <a:solidFill>
              <a:srgbClr val="ACACAE"/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/>
          <p:cNvSpPr/>
          <p:nvPr/>
        </p:nvSpPr>
        <p:spPr>
          <a:xfrm>
            <a:off x="436095" y="1289158"/>
            <a:ext cx="2570214" cy="387048"/>
          </a:xfrm>
          <a:prstGeom prst="snip1Rect">
            <a:avLst>
              <a:gd name="adj" fmla="val 50000"/>
            </a:avLst>
          </a:prstGeom>
          <a:solidFill>
            <a:srgbClr val="00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7" name="Snip Single Corner Rectangle 6"/>
          <p:cNvSpPr/>
          <p:nvPr/>
        </p:nvSpPr>
        <p:spPr>
          <a:xfrm>
            <a:off x="4268253" y="1289158"/>
            <a:ext cx="2570214" cy="387048"/>
          </a:xfrm>
          <a:prstGeom prst="snip1Rect">
            <a:avLst>
              <a:gd name="adj" fmla="val 50000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8006287" y="1268643"/>
            <a:ext cx="2570214" cy="387048"/>
          </a:xfrm>
          <a:prstGeom prst="snip1Rect">
            <a:avLst>
              <a:gd name="adj" fmla="val 50000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>
                <a:solidFill>
                  <a:srgbClr val="FFFFFF"/>
                </a:solidFill>
              </a:ln>
              <a:solidFill>
                <a:srgbClr val="373435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36095" y="1859132"/>
            <a:ext cx="2570214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600" b="0" i="0" smtClean="0">
                <a:solidFill>
                  <a:srgbClr val="404040"/>
                </a:solidFill>
                <a:effectLst/>
                <a:latin typeface="PF DinText Pro" panose="02000506020000020004" pitchFamily="2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Sample Text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20694" y="1845059"/>
            <a:ext cx="2570214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600" b="0" i="0" smtClean="0">
                <a:solidFill>
                  <a:srgbClr val="404040"/>
                </a:solidFill>
                <a:effectLst/>
                <a:latin typeface="PF DinText Pro" panose="02000506020000020004" pitchFamily="2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Sample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006286" y="1849705"/>
            <a:ext cx="2570214" cy="1430916"/>
          </a:xfrm>
          <a:prstGeom prst="rect">
            <a:avLst/>
          </a:prstGeom>
          <a:effectLst/>
        </p:spPr>
        <p:txBody>
          <a:bodyPr vert="horz" lIns="76200" tIns="38100" rIns="76200" bIns="38100" rtlCol="0" anchor="t" anchorCtr="0">
            <a:noAutofit/>
          </a:bodyPr>
          <a:lstStyle>
            <a:lvl1pPr marL="138901" marR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600" b="0" i="0" smtClean="0">
                <a:solidFill>
                  <a:srgbClr val="404040"/>
                </a:solidFill>
                <a:effectLst/>
                <a:latin typeface="PF DinText Pro" panose="02000506020000020004" pitchFamily="2" charset="0"/>
                <a:ea typeface="+mj-ea"/>
                <a:cs typeface="Arial" panose="020B0604020202020204" pitchFamily="34" charset="0"/>
              </a:defRPr>
            </a:lvl1pPr>
            <a:lvl2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>
              <a:defRPr lang="en-US" sz="2646" b="1" i="1" smtClean="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>
              <a:defRPr lang="en-US" sz="2646" b="1" i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</a:lstStyle>
          <a:p>
            <a:pPr marL="138901" lvl="0" indent="-138901" fontAlgn="base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Sample Text</a:t>
            </a:r>
          </a:p>
          <a:p>
            <a:pPr marL="138901" marR="0" lvl="0" indent="-138901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Sample Text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6095" y="1308008"/>
            <a:ext cx="2570214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PF DinText Pro" panose="02000506020000020004" pitchFamily="2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Sample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96894" y="1289164"/>
            <a:ext cx="2570214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dirty="0">
                <a:solidFill>
                  <a:schemeClr val="bg1"/>
                </a:solidFill>
                <a:latin typeface="PF DinText Pro" panose="02000506020000020004" pitchFamily="2" charset="0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Sample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006286" y="1304591"/>
            <a:ext cx="2699449" cy="34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2000" b="0" kern="1200" dirty="0">
                <a:solidFill>
                  <a:schemeClr val="bg1"/>
                </a:solidFill>
                <a:latin typeface="PF DinText Pro" panose="02000506020000020004" pitchFamily="2" charset="0"/>
                <a:ea typeface="+mn-ea"/>
                <a:cs typeface="+mn-cs"/>
              </a:defRPr>
            </a:lvl1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Sample Text</a:t>
            </a:r>
          </a:p>
        </p:txBody>
      </p:sp>
      <p:sp>
        <p:nvSpPr>
          <p:cNvPr id="15" name="Title Placeholder 15"/>
          <p:cNvSpPr>
            <a:spLocks noGrp="1"/>
          </p:cNvSpPr>
          <p:nvPr>
            <p:ph type="title" hasCustomPrompt="1"/>
          </p:nvPr>
        </p:nvSpPr>
        <p:spPr>
          <a:xfrm>
            <a:off x="341087" y="118385"/>
            <a:ext cx="10515600" cy="72344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b="1"/>
            </a:lvl1pPr>
          </a:lstStyle>
          <a:p>
            <a:pPr lvl="0" fontAlgn="auto">
              <a:spcAft>
                <a:spcPts val="0"/>
              </a:spcAft>
            </a:pPr>
            <a:r>
              <a:rPr lang="en-US" dirty="0"/>
              <a:t>Aero Engines | Technical Case Study</a:t>
            </a:r>
          </a:p>
        </p:txBody>
      </p:sp>
    </p:spTree>
    <p:extLst>
      <p:ext uri="{BB962C8B-B14F-4D97-AF65-F5344CB8AC3E}">
        <p14:creationId xmlns:p14="http://schemas.microsoft.com/office/powerpoint/2010/main" val="219124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C53C595-340C-4543-853F-487253D3CBB7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/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DC07C326-BA45-4CFE-BE40-9C26DA2B5152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762000"/>
            <a:ext cx="9448818" cy="609600"/>
          </a:xfrm>
        </p:spPr>
        <p:txBody>
          <a:bodyPr/>
          <a:lstStyle>
            <a:lvl1pPr marL="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5715" y="6096000"/>
            <a:ext cx="12180569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460500"/>
            <a:ext cx="10972800" cy="4406899"/>
          </a:xfrm>
        </p:spPr>
        <p:txBody>
          <a:bodyPr/>
          <a:lstStyle>
            <a:lvl1pPr marL="144000" indent="-144000">
              <a:defRPr/>
            </a:lvl1pPr>
            <a:lvl2pPr marL="288000" indent="-144000">
              <a:defRPr/>
            </a:lvl2pPr>
            <a:lvl3pPr marL="432000" indent="-144000">
              <a:defRPr/>
            </a:lvl3pPr>
            <a:lvl4pPr marL="576000" indent="-144000">
              <a:defRPr/>
            </a:lvl4pPr>
            <a:lvl5pPr marL="720000" indent="-14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78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914491C-38F6-49E6-9F05-EEDE18D6D794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17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9D40698F-5763-463F-AE0B-348786B0F6DF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762000"/>
            <a:ext cx="9448818" cy="609600"/>
          </a:xfrm>
        </p:spPr>
        <p:txBody>
          <a:bodyPr/>
          <a:lstStyle>
            <a:lvl1pPr marL="0" indent="0">
              <a:buNone/>
              <a:defRPr sz="18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460500"/>
            <a:ext cx="10972800" cy="47879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704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9C3EF7C-66EB-413C-AC1E-FC607661BE38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/>
          </a:p>
        </p:txBody>
      </p:sp>
      <p:sp>
        <p:nvSpPr>
          <p:cNvPr id="8" name="TextBox 18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580596A-1F70-417F-A284-7979BC2A5625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5715" y="6096000"/>
            <a:ext cx="12180569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10972800" cy="4724399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4631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ADFB7E6-EA27-4291-ACAD-5BE9A6102437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17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673EBEF-5604-43C5-87EA-36C02E2B1296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10972800" cy="5105400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37856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lumn content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350" y="6096000"/>
            <a:ext cx="121793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altLang="en-US" sz="1400" dirty="0"/>
          </a:p>
        </p:txBody>
      </p:sp>
      <p:sp>
        <p:nvSpPr>
          <p:cNvPr id="9" name="TextBox 18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62C1DAF-2CB5-4FE2-8525-D716FA5D4761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" y="6096000"/>
            <a:ext cx="12180569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53089"/>
            <a:ext cx="5291652" cy="4615321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6358452" y="1169816"/>
            <a:ext cx="5334000" cy="459859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736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427B984C-995B-4A44-A403-88AA6D16E539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9600" y="1153089"/>
            <a:ext cx="5291652" cy="4944103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6358452" y="1169816"/>
            <a:ext cx="5334000" cy="4926184"/>
          </a:xfrm>
          <a:noFill/>
          <a:ln w="9525">
            <a:noFill/>
            <a:miter lim="800000"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6463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11277600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27" name="TextBox 1"/>
          <p:cNvSpPr txBox="1">
            <a:spLocks noChangeArrowheads="1"/>
          </p:cNvSpPr>
          <p:nvPr/>
        </p:nvSpPr>
        <p:spPr bwMode="auto">
          <a:xfrm>
            <a:off x="44450" y="6616700"/>
            <a:ext cx="2093827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2021 QuEST. All Rights Reserved.</a:t>
            </a:r>
          </a:p>
        </p:txBody>
      </p:sp>
      <p:sp>
        <p:nvSpPr>
          <p:cNvPr id="1028" name="TextBox 7"/>
          <p:cNvSpPr txBox="1">
            <a:spLocks noChangeArrowheads="1"/>
          </p:cNvSpPr>
          <p:nvPr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184150" y="63500"/>
            <a:ext cx="195263" cy="76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600" dirty="0"/>
          </a:p>
        </p:txBody>
      </p:sp>
      <p:sp>
        <p:nvSpPr>
          <p:cNvPr id="4" name="Rectangle 3"/>
          <p:cNvSpPr/>
          <p:nvPr/>
        </p:nvSpPr>
        <p:spPr>
          <a:xfrm>
            <a:off x="184150" y="0"/>
            <a:ext cx="195263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600" dirty="0"/>
          </a:p>
        </p:txBody>
      </p:sp>
      <p:pic>
        <p:nvPicPr>
          <p:cNvPr id="1031" name="Picture 9" descr="Image result for quest global logo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5625" y="63500"/>
            <a:ext cx="1222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3500"/>
            <a:ext cx="10800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34" name="TextBox 11"/>
          <p:cNvSpPr txBox="1">
            <a:spLocks noChangeArrowheads="1"/>
          </p:cNvSpPr>
          <p:nvPr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sp>
        <p:nvSpPr>
          <p:cNvPr id="13" name="Rectangle: Rounded Corners 2"/>
          <p:cNvSpPr/>
          <p:nvPr/>
        </p:nvSpPr>
        <p:spPr>
          <a:xfrm>
            <a:off x="184150" y="63500"/>
            <a:ext cx="195263" cy="76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600" dirty="0"/>
          </a:p>
        </p:txBody>
      </p:sp>
      <p:sp>
        <p:nvSpPr>
          <p:cNvPr id="14" name="Rectangle 13"/>
          <p:cNvSpPr/>
          <p:nvPr/>
        </p:nvSpPr>
        <p:spPr>
          <a:xfrm>
            <a:off x="184150" y="0"/>
            <a:ext cx="195263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600" dirty="0"/>
          </a:p>
        </p:txBody>
      </p:sp>
      <p:sp>
        <p:nvSpPr>
          <p:cNvPr id="1038" name="TextBox 15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F81EF602-0811-49BE-B351-06CFED2DF34C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Calibri" panose="020F050202020403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Calibri" panose="020F050202020403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Calibri" panose="020F050202020403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Calibri" panose="020F0502020204030204" pitchFamily="34" charset="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64BE99"/>
        </a:buClr>
        <a:buFont typeface="Symbol" panose="05050102010706020507" pitchFamily="18" charset="2"/>
        <a:buChar char="·"/>
        <a:defRPr lang="en-US" sz="2000" kern="1200" dirty="0">
          <a:solidFill>
            <a:srgbClr val="939393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4213" indent="-342900" algn="l" rtl="0" eaLnBrk="1" fontAlgn="base" hangingPunct="1">
        <a:spcBef>
          <a:spcPct val="20000"/>
        </a:spcBef>
        <a:spcAft>
          <a:spcPct val="0"/>
        </a:spcAft>
        <a:buClr>
          <a:srgbClr val="64BE99"/>
        </a:buClr>
        <a:buFont typeface="Symbol" panose="05050102010706020507" pitchFamily="18" charset="2"/>
        <a:buChar char="·"/>
        <a:defRPr lang="en-US" kern="1200" dirty="0">
          <a:solidFill>
            <a:srgbClr val="939393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-230188" algn="l" rtl="0" eaLnBrk="1" fontAlgn="base" hangingPunct="1">
        <a:spcBef>
          <a:spcPct val="20000"/>
        </a:spcBef>
        <a:spcAft>
          <a:spcPct val="0"/>
        </a:spcAft>
        <a:buClr>
          <a:srgbClr val="64BE99"/>
        </a:buClr>
        <a:buFont typeface="Symbol" panose="05050102010706020507" pitchFamily="18" charset="2"/>
        <a:buChar char="·"/>
        <a:defRPr lang="en-US" sz="1600" kern="1200" dirty="0">
          <a:solidFill>
            <a:srgbClr val="939393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144588" indent="-230188" algn="l" rtl="0" eaLnBrk="1" fontAlgn="base" hangingPunct="1">
        <a:spcBef>
          <a:spcPct val="20000"/>
        </a:spcBef>
        <a:spcAft>
          <a:spcPct val="0"/>
        </a:spcAft>
        <a:buClr>
          <a:srgbClr val="64BE99"/>
        </a:buClr>
        <a:buFont typeface="Courier New" panose="02070309020205020404" pitchFamily="49" charset="0"/>
        <a:buChar char="o"/>
        <a:defRPr lang="en-US" sz="1400" kern="1200" dirty="0">
          <a:solidFill>
            <a:srgbClr val="939393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374775" indent="-2301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en-US" sz="1100" kern="1200" dirty="0">
          <a:solidFill>
            <a:srgbClr val="939393"/>
          </a:solidFill>
          <a:latin typeface="+mn-lt"/>
          <a:ea typeface="+mn-ea"/>
          <a:cs typeface="Segoe UI" panose="020B0502040204020203" pitchFamily="34" charset="0"/>
        </a:defRPr>
      </a:lvl5pPr>
      <a:lvl6pPr marL="1598613" indent="-223838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11277600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27" name="TextBox 1"/>
          <p:cNvSpPr txBox="1">
            <a:spLocks noChangeArrowheads="1"/>
          </p:cNvSpPr>
          <p:nvPr/>
        </p:nvSpPr>
        <p:spPr bwMode="auto">
          <a:xfrm>
            <a:off x="44450" y="6616700"/>
            <a:ext cx="2093827" cy="2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© 2020 QuEST. All Rights Reserved.</a:t>
            </a:r>
          </a:p>
        </p:txBody>
      </p:sp>
      <p:sp>
        <p:nvSpPr>
          <p:cNvPr id="1028" name="TextBox 7"/>
          <p:cNvSpPr txBox="1">
            <a:spLocks noChangeArrowheads="1"/>
          </p:cNvSpPr>
          <p:nvPr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184150" y="63500"/>
            <a:ext cx="195263" cy="76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600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150" y="0"/>
            <a:ext cx="195263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600" dirty="0">
              <a:solidFill>
                <a:srgbClr val="FFFFFF"/>
              </a:solidFill>
            </a:endParaRPr>
          </a:p>
        </p:txBody>
      </p:sp>
      <p:pic>
        <p:nvPicPr>
          <p:cNvPr id="1031" name="Picture 9" descr="Image result for quest global logo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5625" y="63500"/>
            <a:ext cx="1222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3500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34" name="TextBox 11"/>
          <p:cNvSpPr txBox="1">
            <a:spLocks noChangeArrowheads="1"/>
          </p:cNvSpPr>
          <p:nvPr/>
        </p:nvSpPr>
        <p:spPr bwMode="auto">
          <a:xfrm>
            <a:off x="5683250" y="6616700"/>
            <a:ext cx="82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N" sz="1000" dirty="0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sp>
        <p:nvSpPr>
          <p:cNvPr id="13" name="Rectangle: Rounded Corners 2"/>
          <p:cNvSpPr/>
          <p:nvPr/>
        </p:nvSpPr>
        <p:spPr>
          <a:xfrm>
            <a:off x="184150" y="63500"/>
            <a:ext cx="195263" cy="762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6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4150" y="0"/>
            <a:ext cx="195263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600" dirty="0">
              <a:solidFill>
                <a:srgbClr val="FFFFFF"/>
              </a:solidFill>
            </a:endParaRPr>
          </a:p>
        </p:txBody>
      </p:sp>
      <p:pic>
        <p:nvPicPr>
          <p:cNvPr id="1037" name="Picture 14" descr="Image result for quest global logo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5625" y="63500"/>
            <a:ext cx="1222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8" name="TextBox 15"/>
          <p:cNvSpPr txBox="1">
            <a:spLocks noChangeArrowheads="1"/>
          </p:cNvSpPr>
          <p:nvPr/>
        </p:nvSpPr>
        <p:spPr bwMode="auto">
          <a:xfrm>
            <a:off x="10544175" y="6553200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F81EF602-0811-49BE-B351-06CFED2DF34C}" type="slidenum">
              <a:rPr lang="en-IN" sz="1200" b="1">
                <a:solidFill>
                  <a:srgbClr val="7F7F7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 algn="r" eaLnBrk="1" hangingPunct="1"/>
              <a:t>‹#›</a:t>
            </a:fld>
            <a:endParaRPr lang="en-IN" sz="1200" b="1" dirty="0">
              <a:solidFill>
                <a:srgbClr val="7F7F7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8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5" r:id="rId17"/>
    <p:sldLayoutId id="2147483866" r:id="rId1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Calibri" panose="020F050202020403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Calibri" panose="020F050202020403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Calibri" panose="020F050202020403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Calibri" panose="020F0502020204030204" pitchFamily="34" charset="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64BE99"/>
        </a:buClr>
        <a:buFont typeface="Symbol" panose="05050102010706020507" pitchFamily="18" charset="2"/>
        <a:buChar char="·"/>
        <a:defRPr lang="en-US" sz="2000" kern="1200" dirty="0">
          <a:solidFill>
            <a:srgbClr val="939393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4213" indent="-342900" algn="l" rtl="0" eaLnBrk="1" fontAlgn="base" hangingPunct="1">
        <a:spcBef>
          <a:spcPct val="20000"/>
        </a:spcBef>
        <a:spcAft>
          <a:spcPct val="0"/>
        </a:spcAft>
        <a:buClr>
          <a:srgbClr val="64BE99"/>
        </a:buClr>
        <a:buFont typeface="Symbol" panose="05050102010706020507" pitchFamily="18" charset="2"/>
        <a:buChar char="·"/>
        <a:defRPr lang="en-US" kern="1200" dirty="0">
          <a:solidFill>
            <a:srgbClr val="939393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-230188" algn="l" rtl="0" eaLnBrk="1" fontAlgn="base" hangingPunct="1">
        <a:spcBef>
          <a:spcPct val="20000"/>
        </a:spcBef>
        <a:spcAft>
          <a:spcPct val="0"/>
        </a:spcAft>
        <a:buClr>
          <a:srgbClr val="64BE99"/>
        </a:buClr>
        <a:buFont typeface="Symbol" panose="05050102010706020507" pitchFamily="18" charset="2"/>
        <a:buChar char="·"/>
        <a:defRPr lang="en-US" sz="1600" kern="1200" dirty="0">
          <a:solidFill>
            <a:srgbClr val="939393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144588" indent="-230188" algn="l" rtl="0" eaLnBrk="1" fontAlgn="base" hangingPunct="1">
        <a:spcBef>
          <a:spcPct val="20000"/>
        </a:spcBef>
        <a:spcAft>
          <a:spcPct val="0"/>
        </a:spcAft>
        <a:buClr>
          <a:srgbClr val="64BE99"/>
        </a:buClr>
        <a:buFont typeface="Courier New" panose="02070309020205020404" pitchFamily="49" charset="0"/>
        <a:buChar char="o"/>
        <a:defRPr lang="en-US" sz="1400" kern="1200" dirty="0">
          <a:solidFill>
            <a:srgbClr val="939393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374775" indent="-2301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en-US" sz="1100" kern="1200" dirty="0">
          <a:solidFill>
            <a:srgbClr val="939393"/>
          </a:solidFill>
          <a:latin typeface="+mn-lt"/>
          <a:ea typeface="+mn-ea"/>
          <a:cs typeface="Segoe UI" panose="020B0502040204020203" pitchFamily="34" charset="0"/>
        </a:defRPr>
      </a:lvl5pPr>
      <a:lvl6pPr marL="1598613" indent="-223838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23392" y="3086278"/>
            <a:ext cx="5616624" cy="533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2400" b="1" spc="-1" dirty="0">
                <a:uFill>
                  <a:solidFill>
                    <a:srgbClr val="FFFFFF"/>
                  </a:solidFill>
                </a:uFill>
                <a:latin typeface="Segoe UI"/>
              </a:rPr>
              <a:t>VT Inspection</a:t>
            </a:r>
            <a:endParaRPr lang="en-IN" sz="280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23392" y="4005064"/>
            <a:ext cx="4495800" cy="432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Data Analysis </a:t>
            </a:r>
            <a:r>
              <a:rPr lang="en-US" sz="20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Report</a:t>
            </a:r>
            <a:endParaRPr lang="en-US" sz="2000" spc="-1" dirty="0">
              <a:solidFill>
                <a:srgbClr val="939393"/>
              </a:solidFill>
              <a:uFill>
                <a:solidFill>
                  <a:srgbClr val="FFFFFF"/>
                </a:solidFill>
              </a:uFill>
              <a:latin typeface="Segoe UI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 bwMode="auto">
          <a:xfrm>
            <a:off x="623392" y="4546715"/>
            <a:ext cx="44958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Font typeface="Symbol" panose="05050102010706020507" pitchFamily="18" charset="2"/>
              <a:buNone/>
              <a:defRPr lang="en-US" sz="280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4213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Font typeface="Symbol" panose="05050102010706020507" pitchFamily="18" charset="2"/>
              <a:buChar char="·"/>
              <a:defRPr lang="en-US" kern="1200" dirty="0">
                <a:solidFill>
                  <a:srgbClr val="93939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Font typeface="Symbol" panose="05050102010706020507" pitchFamily="18" charset="2"/>
              <a:buChar char="·"/>
              <a:defRPr lang="en-US" sz="1600" kern="1200" dirty="0">
                <a:solidFill>
                  <a:srgbClr val="93939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1445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4BE99"/>
              </a:buClr>
              <a:buFont typeface="Courier New" panose="02070309020205020404" pitchFamily="49" charset="0"/>
              <a:buChar char="o"/>
              <a:defRPr lang="en-US" sz="1400" kern="1200" dirty="0">
                <a:solidFill>
                  <a:srgbClr val="93939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4775" indent="-2301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en-US" sz="1100" kern="1200" dirty="0">
                <a:solidFill>
                  <a:srgbClr val="939393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1598613" indent="-223838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14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2021 November </a:t>
            </a:r>
            <a:r>
              <a:rPr lang="en-IN" sz="14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12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50351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5583-170E-453A-8B05-E9FF8047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Type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3FB7F-E56F-4F16-A887-30EBD1A572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84" y="1449426"/>
            <a:ext cx="2808312" cy="23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47AD8-F5EB-40EC-A879-D59671D899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752" y="1710718"/>
            <a:ext cx="2592288" cy="20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2338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Deformation Defect </a:t>
            </a:r>
            <a:r>
              <a:rPr lang="en-US" dirty="0"/>
              <a:t>Pattern Frequency Distribution - </a:t>
            </a:r>
            <a:r>
              <a:rPr lang="en-US" dirty="0" smtClean="0"/>
              <a:t>Images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08115768"/>
              </p:ext>
            </p:extLst>
          </p:nvPr>
        </p:nvGraphicFramePr>
        <p:xfrm>
          <a:off x="983432" y="112474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32866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Defect Pattern Frequency Distribution - </a:t>
            </a:r>
            <a:r>
              <a:rPr lang="en-US" dirty="0" smtClean="0"/>
              <a:t>Region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3673338"/>
              </p:ext>
            </p:extLst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42618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4B02-FAD9-4F9D-897D-7E6D40C75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 sedimentation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79BC4-5CB1-4D83-8468-2E42D75C6671}"/>
              </a:ext>
            </a:extLst>
          </p:cNvPr>
          <p:cNvSpPr txBox="1"/>
          <p:nvPr/>
        </p:nvSpPr>
        <p:spPr>
          <a:xfrm>
            <a:off x="695400" y="4102914"/>
            <a:ext cx="7589279" cy="400089"/>
          </a:xfrm>
          <a:prstGeom prst="rect">
            <a:avLst/>
          </a:prstGeom>
        </p:spPr>
        <p:txBody>
          <a:bodyPr vert="horz" wrap="none" lIns="121899" tIns="60950" rIns="121899" bIns="60950" rtlCol="0" anchor="ctr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Lato Light" panose="020F0302020204030203"/>
                <a:cs typeface="Segoe UI" panose="020B0502040204020203" pitchFamily="34" charset="0"/>
              </a:rPr>
              <a:t>The defect patterns are sub categorized based on the visual appearance </a:t>
            </a:r>
          </a:p>
        </p:txBody>
      </p:sp>
    </p:spTree>
    <p:extLst>
      <p:ext uri="{BB962C8B-B14F-4D97-AF65-F5344CB8AC3E}">
        <p14:creationId xmlns:p14="http://schemas.microsoft.com/office/powerpoint/2010/main" val="16185144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950145-BAF0-436E-A25A-7EE37BB8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sedimentation Type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134409-98E7-4DA7-8940-178874DB05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264" y="2023618"/>
            <a:ext cx="2430821" cy="1949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C34C0-7755-4A22-92DA-3F423EFC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078192"/>
            <a:ext cx="2638425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8455D-BE3E-4DC0-A5D2-AA130DA68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685" y="5062882"/>
            <a:ext cx="16764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7007A-F2C7-4241-A0F3-11FDE4D193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475" y="5035805"/>
            <a:ext cx="2083828" cy="1246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D8822-A875-4277-A6E7-151FD387A89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653" y="4349408"/>
            <a:ext cx="1197624" cy="19326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04705-66FD-4EC5-A150-BBC1739F286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08" y="4516196"/>
            <a:ext cx="4592364" cy="1765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DCCF8-3107-4B7D-9C1A-5D950DBA022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08" y="1091347"/>
            <a:ext cx="1779398" cy="2882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638B9E-9BC9-4D11-A729-3E8420FE828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200" y="1316235"/>
            <a:ext cx="1502470" cy="265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98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02C65F-46AF-443F-8CC8-8CA5DCAE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sedimentation Type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CB129-1647-4046-86B8-3FBC0D1F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219" y="2205984"/>
            <a:ext cx="1457325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B1D83-9CE3-4D64-B5C8-FA2C8B835E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40" y="1488008"/>
            <a:ext cx="1975423" cy="2216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1E5FB3-5538-4946-B754-690BB6CD4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63" y="3047111"/>
            <a:ext cx="638175" cy="657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AE6376-D2A6-42C2-A396-AE5D7D295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759" y="2856611"/>
            <a:ext cx="1019175" cy="847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B11C89-12AA-426B-8C20-5A762690B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632" y="2482158"/>
            <a:ext cx="13906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330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F17A49-26C1-4D2C-B0A7-C982ABA46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sedimentation Type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173D3-3215-49A4-8813-8DBCA2FD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847212"/>
            <a:ext cx="4886325" cy="277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0199E-DD05-428A-9076-10FAE81511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86356"/>
            <a:ext cx="2880320" cy="2032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2C2BC-6FB5-4688-B0D9-037B52A8A1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99" y="3861048"/>
            <a:ext cx="2311990" cy="251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A4411-7A6B-4EE7-BA4E-B3761CD0D8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938" y="2936866"/>
            <a:ext cx="2197224" cy="345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69C34-C15A-4581-8225-B0ADBC12B5E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737" y="4198981"/>
            <a:ext cx="2900618" cy="21754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9EE118-D2AE-4450-BDE1-1EBD5D3ACD7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672" y="4664011"/>
            <a:ext cx="1936482" cy="17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4239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EBABA1-0DD4-44DB-91B8-69B6E3A1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sedimentation Type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B0E64-4C81-4B67-BCFE-BA4C9618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61" y="1256322"/>
            <a:ext cx="24098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E69C0-3BFA-42B6-95F0-5DD6985E9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29" y="1891802"/>
            <a:ext cx="2162175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897E2-A895-4045-9D57-F1A46D22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732" y="1732573"/>
            <a:ext cx="2343150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51795E-9537-4C39-A9FD-A394A26ED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8" y="1970697"/>
            <a:ext cx="1390650" cy="1685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6BE11D-165B-43B6-9544-1FB43F67A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300" y="1856397"/>
            <a:ext cx="1352550" cy="1800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60CA4-3B9A-4A94-B52E-66751B7D3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84" y="3933056"/>
            <a:ext cx="97726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952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A9040-983A-4E8C-ABEA-29E69B89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sedimentation Type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C5FAD-2EBE-461C-9D8A-EDB2FEDB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161368"/>
            <a:ext cx="1752600" cy="1933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C8E0B0-6BBC-46AD-B7E3-CF4931BF9F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722" y="3326270"/>
            <a:ext cx="1773841" cy="2700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0CE6E-7058-46C2-8A83-1DEB51F84E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722" y="942354"/>
            <a:ext cx="2209960" cy="21976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8E8834-F0BD-4817-B6E0-A078AFF2D76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92" y="3717032"/>
            <a:ext cx="1737024" cy="2310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3DF86-3965-404E-B9A7-3DBDC278C4A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664" y="1844824"/>
            <a:ext cx="4833541" cy="29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255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963D-DC43-476F-9966-5AA344A8C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sedimentation Type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B486E-C9D8-4186-A7A8-31EBCEFE67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500" y="3290544"/>
            <a:ext cx="2342688" cy="2907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4F1B2-05E7-4B91-9400-5B8D015347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939" y="383941"/>
            <a:ext cx="2995613" cy="266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4C051-4BD5-4747-B341-38221787EB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43" y="3105058"/>
            <a:ext cx="3640262" cy="3093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703391-8BF9-4A9C-837B-E24216140E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14" y="1618567"/>
            <a:ext cx="3536635" cy="45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77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ED813A-5295-4DB5-B372-C70C70CFAF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813" y="908720"/>
            <a:ext cx="11458819" cy="144016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High Pressure blade, Low </a:t>
            </a:r>
            <a:r>
              <a:rPr lang="en-IN" dirty="0" smtClean="0">
                <a:solidFill>
                  <a:schemeClr val="tx1"/>
                </a:solidFill>
              </a:rPr>
              <a:t>Pressure Blade </a:t>
            </a:r>
            <a:r>
              <a:rPr lang="en-IN" dirty="0">
                <a:solidFill>
                  <a:schemeClr val="tx1"/>
                </a:solidFill>
              </a:rPr>
              <a:t>and </a:t>
            </a:r>
            <a:r>
              <a:rPr lang="en-IN" dirty="0" smtClean="0">
                <a:solidFill>
                  <a:schemeClr val="tx1"/>
                </a:solidFill>
              </a:rPr>
              <a:t>Casing </a:t>
            </a:r>
            <a:r>
              <a:rPr lang="en-IN" dirty="0">
                <a:solidFill>
                  <a:schemeClr val="tx1"/>
                </a:solidFill>
              </a:rPr>
              <a:t>component images were received from </a:t>
            </a:r>
            <a:r>
              <a:rPr lang="en-IN" dirty="0" smtClean="0">
                <a:solidFill>
                  <a:schemeClr val="tx1"/>
                </a:solidFill>
              </a:rPr>
              <a:t>MHI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Dataset includes both defect and no-defect images for </a:t>
            </a:r>
            <a:r>
              <a:rPr lang="en-IN" dirty="0" smtClean="0">
                <a:solidFill>
                  <a:schemeClr val="tx1"/>
                </a:solidFill>
              </a:rPr>
              <a:t>High Pressure(HP) Blade</a:t>
            </a:r>
            <a:r>
              <a:rPr lang="en-IN" dirty="0">
                <a:solidFill>
                  <a:schemeClr val="tx1"/>
                </a:solidFill>
              </a:rPr>
              <a:t>, </a:t>
            </a:r>
            <a:r>
              <a:rPr lang="en-IN" dirty="0" smtClean="0">
                <a:solidFill>
                  <a:schemeClr val="tx1"/>
                </a:solidFill>
              </a:rPr>
              <a:t>Low Pressure(LP) Blade and Casing.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Summary of images received for each defect pattern for different components are given below</a:t>
            </a:r>
            <a:endParaRPr lang="en-I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3EAA3-A33D-4E4D-9419-E4574336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Summary 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759F1C-DE2C-4E7A-9DAC-7E756D81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384262"/>
              </p:ext>
            </p:extLst>
          </p:nvPr>
        </p:nvGraphicFramePr>
        <p:xfrm>
          <a:off x="304208" y="2473134"/>
          <a:ext cx="11552431" cy="39081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5108">
                  <a:extLst>
                    <a:ext uri="{9D8B030D-6E8A-4147-A177-3AD203B41FA5}">
                      <a16:colId xmlns:a16="http://schemas.microsoft.com/office/drawing/2014/main" val="1911251844"/>
                    </a:ext>
                  </a:extLst>
                </a:gridCol>
                <a:gridCol w="3118696">
                  <a:extLst>
                    <a:ext uri="{9D8B030D-6E8A-4147-A177-3AD203B41FA5}">
                      <a16:colId xmlns:a16="http://schemas.microsoft.com/office/drawing/2014/main" val="3677485338"/>
                    </a:ext>
                  </a:extLst>
                </a:gridCol>
                <a:gridCol w="2722765">
                  <a:extLst>
                    <a:ext uri="{9D8B030D-6E8A-4147-A177-3AD203B41FA5}">
                      <a16:colId xmlns:a16="http://schemas.microsoft.com/office/drawing/2014/main" val="1680330774"/>
                    </a:ext>
                  </a:extLst>
                </a:gridCol>
                <a:gridCol w="3005862">
                  <a:extLst>
                    <a:ext uri="{9D8B030D-6E8A-4147-A177-3AD203B41FA5}">
                      <a16:colId xmlns:a16="http://schemas.microsoft.com/office/drawing/2014/main" val="3929368548"/>
                    </a:ext>
                  </a:extLst>
                </a:gridCol>
              </a:tblGrid>
              <a:tr h="7308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</a:t>
                      </a:r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Defect 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Defect </a:t>
                      </a:r>
                      <a:r>
                        <a:rPr lang="en-US" dirty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No-defect images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98236"/>
                  </a:ext>
                </a:extLst>
              </a:tr>
              <a:tr h="453911">
                <a:tc rowSpan="3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High Pressure Blade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ScratchDeformation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53221"/>
                  </a:ext>
                </a:extLst>
              </a:tr>
              <a:tr h="453911">
                <a:tc vMerge="1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ScaleDeposition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80317"/>
                  </a:ext>
                </a:extLst>
              </a:tr>
              <a:tr h="453911">
                <a:tc vMerge="1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Sealfinbend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002743"/>
                  </a:ext>
                </a:extLst>
              </a:tr>
              <a:tr h="453911">
                <a:tc rowSpan="2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Low Pressure Blade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Erosion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305643"/>
                  </a:ext>
                </a:extLst>
              </a:tr>
              <a:tr h="453911">
                <a:tc vMerge="1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ErosioninSideLockPiece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396844"/>
                  </a:ext>
                </a:extLst>
              </a:tr>
              <a:tr h="453911">
                <a:tc rowSpan="2">
                  <a:txBody>
                    <a:bodyPr/>
                    <a:lstStyle/>
                    <a:p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Sealfinbend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99371"/>
                  </a:ext>
                </a:extLst>
              </a:tr>
              <a:tr h="45391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DamageinFittingPorsion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7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057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368" y="116632"/>
            <a:ext cx="10800000" cy="698500"/>
          </a:xfrm>
        </p:spPr>
        <p:txBody>
          <a:bodyPr/>
          <a:lstStyle/>
          <a:p>
            <a:r>
              <a:rPr lang="en-US" dirty="0"/>
              <a:t>Scale Sedimentation Defect Pattern Frequency Distribution - </a:t>
            </a:r>
            <a:r>
              <a:rPr lang="en-US" dirty="0" smtClean="0"/>
              <a:t>Images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00675818"/>
              </p:ext>
            </p:extLst>
          </p:nvPr>
        </p:nvGraphicFramePr>
        <p:xfrm>
          <a:off x="1487488" y="98072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06944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</a:t>
            </a:r>
            <a:r>
              <a:rPr lang="en-US" dirty="0" smtClean="0"/>
              <a:t>Sedimentation </a:t>
            </a:r>
            <a:r>
              <a:rPr lang="en-US" dirty="0"/>
              <a:t>Defect Pattern Frequency Distribution - Region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54095225"/>
              </p:ext>
            </p:extLst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76373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690D-115A-4186-95E4-F54A65BC61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HP seal fin bend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0AB63-BCEB-4488-B75A-837C6444B49B}"/>
              </a:ext>
            </a:extLst>
          </p:cNvPr>
          <p:cNvSpPr txBox="1"/>
          <p:nvPr/>
        </p:nvSpPr>
        <p:spPr>
          <a:xfrm>
            <a:off x="695400" y="4102914"/>
            <a:ext cx="7589279" cy="400089"/>
          </a:xfrm>
          <a:prstGeom prst="rect">
            <a:avLst/>
          </a:prstGeom>
        </p:spPr>
        <p:txBody>
          <a:bodyPr vert="horz" wrap="none" lIns="121899" tIns="60950" rIns="121899" bIns="60950" rtlCol="0" anchor="ctr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Lato Light" panose="020F0302020204030203"/>
                <a:cs typeface="Segoe UI" panose="020B0502040204020203" pitchFamily="34" charset="0"/>
              </a:rPr>
              <a:t>The defect patterns are sub categorized based on the visual appearance </a:t>
            </a:r>
          </a:p>
        </p:txBody>
      </p:sp>
    </p:spTree>
    <p:extLst>
      <p:ext uri="{BB962C8B-B14F-4D97-AF65-F5344CB8AC3E}">
        <p14:creationId xmlns:p14="http://schemas.microsoft.com/office/powerpoint/2010/main" val="1651002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36D71-37A5-43F3-8F8A-B4A36291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</a:t>
            </a:r>
            <a:r>
              <a:rPr lang="en-US" dirty="0" smtClean="0"/>
              <a:t>Seal Fin Bend - Type </a:t>
            </a:r>
            <a:r>
              <a:rPr lang="en-US" dirty="0"/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D3564-290F-4ECF-B614-4E2B00AA4A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3163" y="3123766"/>
            <a:ext cx="519004" cy="327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3B0651-B700-4116-AACE-28869E2C97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09985"/>
            <a:ext cx="1031764" cy="516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26191-F8AC-460A-AD39-AA750674C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1412776"/>
            <a:ext cx="3914775" cy="1000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A3D83-89D1-4D6E-B9A5-CF4E5277B5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283" y="2628995"/>
            <a:ext cx="4873844" cy="727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CB0BC-136C-44B5-9F38-62B9D9772F8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1747" y="2852936"/>
            <a:ext cx="718743" cy="3543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ADF243-3B5D-4ED4-A801-C360B8595E4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4283" y="3502619"/>
            <a:ext cx="5314483" cy="792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122409-3A19-41A7-94E4-975E937D735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101" y="2909725"/>
            <a:ext cx="1011048" cy="3486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B2DB02-CFDE-4040-9728-32C20D7DD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4283" y="4464269"/>
            <a:ext cx="5686425" cy="1924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19C565-7C26-40FC-A49D-FBBFF98607E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963" y="1209985"/>
            <a:ext cx="3079484" cy="15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2161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8E546C-0943-4278-BD97-8E08AAED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Seal Fin Bend - Type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4845-0C57-4935-A757-A85A59A7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85" y="925513"/>
            <a:ext cx="1104900" cy="511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58666-6374-4D85-A26E-4886EC9682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378" y="693738"/>
            <a:ext cx="958985" cy="534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CD1ACF-703B-4DC0-97C9-A7897BD8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059" y="1401763"/>
            <a:ext cx="933450" cy="4638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3073B5-E82B-4AE4-BEB5-644B0CA83E1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153" y="3118719"/>
            <a:ext cx="485005" cy="2921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D80EA6-9087-43F4-9B78-F5BD72D8389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544" y="1601786"/>
            <a:ext cx="3124516" cy="44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8291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30AB73-4567-411B-A680-9764A98B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Seal Fin Bend - Type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25CCF-9637-48AD-8636-F3C5B8B3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214032"/>
            <a:ext cx="419100" cy="4962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F0F522-FB09-4C3C-83D5-AA517BF9A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1137832"/>
            <a:ext cx="1190625" cy="5038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C5E764-5521-431A-AD02-19437E229F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424" y="1493680"/>
            <a:ext cx="835058" cy="46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71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CFD4-969B-469C-8F52-649A6B84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Seal Fin Bend - Type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05B21-A8E5-4885-BAFD-AA6FBED3F4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424" y="2870382"/>
            <a:ext cx="3744510" cy="2728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01797-FB65-47C0-9561-46B281D269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896" y="1340768"/>
            <a:ext cx="1849359" cy="42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8336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</a:t>
            </a:r>
            <a:r>
              <a:rPr lang="en-US" dirty="0" smtClean="0"/>
              <a:t>Seal Fin Bend </a:t>
            </a:r>
            <a:r>
              <a:rPr lang="en-US" dirty="0"/>
              <a:t>Defect Pattern Frequency Distribution - Images</a:t>
            </a: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033217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Seal Fin Bend Defect Pattern Frequency Distribution </a:t>
            </a:r>
            <a:r>
              <a:rPr lang="en-US" dirty="0" smtClean="0"/>
              <a:t>- </a:t>
            </a:r>
            <a:r>
              <a:rPr lang="en-US" dirty="0"/>
              <a:t>Region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041423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A4FC-6DC8-46CD-9696-420675EFEE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D7E3A-BD9A-45BE-8982-ECA0ACD7C8D7}"/>
              </a:ext>
            </a:extLst>
          </p:cNvPr>
          <p:cNvSpPr txBox="1"/>
          <p:nvPr/>
        </p:nvSpPr>
        <p:spPr>
          <a:xfrm>
            <a:off x="695400" y="4102914"/>
            <a:ext cx="7589279" cy="400089"/>
          </a:xfrm>
          <a:prstGeom prst="rect">
            <a:avLst/>
          </a:prstGeom>
        </p:spPr>
        <p:txBody>
          <a:bodyPr vert="horz" wrap="none" lIns="121899" tIns="60950" rIns="121899" bIns="60950" rtlCol="0" anchor="ctr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Lato Light" panose="020F0302020204030203"/>
                <a:cs typeface="Segoe UI" panose="020B0502040204020203" pitchFamily="34" charset="0"/>
              </a:rPr>
              <a:t>The defect patterns are sub categorized based on the visual appearance </a:t>
            </a:r>
          </a:p>
        </p:txBody>
      </p:sp>
    </p:spTree>
    <p:extLst>
      <p:ext uri="{BB962C8B-B14F-4D97-AF65-F5344CB8AC3E}">
        <p14:creationId xmlns:p14="http://schemas.microsoft.com/office/powerpoint/2010/main" val="2892694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0785-24D9-4461-ACD8-A0D71E47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Summary – Out of scope images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503242-677D-4CA3-B37C-025EDA6D7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62006"/>
              </p:ext>
            </p:extLst>
          </p:nvPr>
        </p:nvGraphicFramePr>
        <p:xfrm>
          <a:off x="535755" y="1556792"/>
          <a:ext cx="11176869" cy="388843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83192">
                  <a:extLst>
                    <a:ext uri="{9D8B030D-6E8A-4147-A177-3AD203B41FA5}">
                      <a16:colId xmlns:a16="http://schemas.microsoft.com/office/drawing/2014/main" val="1911251844"/>
                    </a:ext>
                  </a:extLst>
                </a:gridCol>
                <a:gridCol w="3337093">
                  <a:extLst>
                    <a:ext uri="{9D8B030D-6E8A-4147-A177-3AD203B41FA5}">
                      <a16:colId xmlns:a16="http://schemas.microsoft.com/office/drawing/2014/main" val="1672756925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1680330774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3929368548"/>
                    </a:ext>
                  </a:extLst>
                </a:gridCol>
              </a:tblGrid>
              <a:tr h="7691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</a:t>
                      </a:r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Defect 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</a:rPr>
                        <a:t>Images 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discarded</a:t>
                      </a:r>
                      <a:r>
                        <a:rPr lang="en-IN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by MHI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</a:rPr>
                        <a:t>Similar type of images discarded by </a:t>
                      </a: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QuEST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98236"/>
                  </a:ext>
                </a:extLst>
              </a:tr>
              <a:tr h="445613">
                <a:tc rowSpan="3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High Pressure Blade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ScratchDeformation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53221"/>
                  </a:ext>
                </a:extLst>
              </a:tr>
              <a:tr h="445613">
                <a:tc vMerge="1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ScaleDeposition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80317"/>
                  </a:ext>
                </a:extLst>
              </a:tr>
              <a:tr h="445613">
                <a:tc vMerge="1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Sealfinbend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002743"/>
                  </a:ext>
                </a:extLst>
              </a:tr>
              <a:tr h="445613">
                <a:tc rowSpan="2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Low Pressure Blade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Erosion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305643"/>
                  </a:ext>
                </a:extLst>
              </a:tr>
              <a:tr h="445613">
                <a:tc vMerge="1"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ErosioninSideLockPiece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396844"/>
                  </a:ext>
                </a:extLst>
              </a:tr>
              <a:tr h="445613">
                <a:tc rowSpan="2">
                  <a:txBody>
                    <a:bodyPr/>
                    <a:lstStyle/>
                    <a:p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Casing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Sealfinbend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99371"/>
                  </a:ext>
                </a:extLst>
              </a:tr>
              <a:tr h="44561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DamageinFittingPorsion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76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76A23A4-494A-4404-A93C-123A6D113212}"/>
              </a:ext>
            </a:extLst>
          </p:cNvPr>
          <p:cNvSpPr txBox="1"/>
          <p:nvPr/>
        </p:nvSpPr>
        <p:spPr>
          <a:xfrm>
            <a:off x="421662" y="1051996"/>
            <a:ext cx="10009112" cy="584755"/>
          </a:xfrm>
          <a:prstGeom prst="rect">
            <a:avLst/>
          </a:prstGeom>
        </p:spPr>
        <p:txBody>
          <a:bodyPr vert="horz" wrap="square" lIns="121899" tIns="60950" rIns="121899" bIns="60950" rtlCol="0" anchor="ctr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Details of images</a:t>
            </a:r>
            <a:r>
              <a:rPr lang="en-US" sz="1200" dirty="0" smtClean="0"/>
              <a:t>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discarded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original dataset based on latest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review comment from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MHI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200" dirty="0" err="1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Lato Light" panose="020F0302020204030203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65741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Type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82" y="1121466"/>
            <a:ext cx="1933575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38" y="1793082"/>
            <a:ext cx="1781175" cy="140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94" y="4808384"/>
            <a:ext cx="1362075" cy="866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224" y="1556792"/>
            <a:ext cx="1409700" cy="4133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82" y="4052342"/>
            <a:ext cx="1685925" cy="163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685E7-89DE-4100-BFD5-3A3C5914E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138" y="4185692"/>
            <a:ext cx="1762125" cy="1504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A2673-58D6-4AE4-A2DE-2893D534824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294" y="1684185"/>
            <a:ext cx="2839393" cy="151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49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5AE008-DE9F-43DF-BC1C-73E40CAB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Type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373F4-DC0E-4143-ABF3-58FF6F61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921136"/>
            <a:ext cx="1895475" cy="1504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C4D5C-7912-404B-9BF8-03EC02CB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412776"/>
            <a:ext cx="2587619" cy="30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6026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86C901-F2A3-4921-B6B3-AEF0917A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Type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BA1B2-5087-4E93-B453-5C0D2A0A9B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960" y="669189"/>
            <a:ext cx="1673222" cy="2918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FC348-A818-4ED8-A243-C744516D65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3762" y="1550194"/>
            <a:ext cx="2782542" cy="20378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811ECD-527D-42C9-9E7B-D1F97176A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7" y="1959256"/>
            <a:ext cx="1819275" cy="1628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00BF4-3128-4F67-BF56-3A7B4D04DD4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465" y="1757254"/>
            <a:ext cx="1708725" cy="1830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7E739-1BB1-4C21-B9C0-716DAC29AE5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07" y="4376226"/>
            <a:ext cx="3422526" cy="1612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8786B-0778-4A93-BE0D-30A5D219841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862" y="4193324"/>
            <a:ext cx="1673223" cy="1796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B0F8A-7C74-425A-BA9D-D115C4521AB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040" y="4165821"/>
            <a:ext cx="2403723" cy="182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8ACCA6-81FF-4702-9613-B73EC55FE8A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8473" y="2966658"/>
            <a:ext cx="2243730" cy="30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9492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5676B-FBF7-4C34-A5B0-B372D0B1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Type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1399B-9E3D-4972-B52F-571DB23E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2401188"/>
            <a:ext cx="1409700" cy="838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435A8C-3D62-4BCA-9166-6C027147CE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08" y="1428683"/>
            <a:ext cx="2041457" cy="1945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29CDB6-BD8E-483A-8329-B9D7E9B59E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672" y="3556443"/>
            <a:ext cx="1550665" cy="2483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C9264-C325-4EE1-89BD-5393FB2858F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80" y="3303724"/>
            <a:ext cx="2491331" cy="2736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34A55-3BFA-4C5C-8EBB-098003ECF2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08" y="3789040"/>
            <a:ext cx="1736847" cy="225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9367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B40BA-88A4-4EA8-AB44-C2CB1E9B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Type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A58748-AC70-4E71-B627-D2B98D948F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321" y="1075496"/>
            <a:ext cx="4262877" cy="1089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56245A-9914-4ECA-8614-CF9F5A6C4F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321" y="2430627"/>
            <a:ext cx="3902075" cy="1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7A5005-33B2-4E68-A729-09EF3888E5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056" y="1094902"/>
            <a:ext cx="5371105" cy="860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A24BED-2443-4425-8CE5-4CD5DDB0DF1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056" y="2274524"/>
            <a:ext cx="5429250" cy="1316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CE126A-EE61-45FE-A074-D427313E9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96" y="1001775"/>
            <a:ext cx="1123950" cy="5238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B30D34-73E3-4FE3-8E1E-C80B91E70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321" y="4221088"/>
            <a:ext cx="4086225" cy="752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323B9-7E0F-4AD2-90C2-331BCBD5DA2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056" y="3739885"/>
            <a:ext cx="1183958" cy="27596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0D3F5A-B280-4EAB-B37A-478B45D0196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5776" y="3739885"/>
            <a:ext cx="1088905" cy="2759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2BC0AB-B336-44C7-A615-58180FE6E0B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7538" y="3739884"/>
            <a:ext cx="823455" cy="27596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076539-9BD9-48E8-B833-AD5BE1351EF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321" y="5287059"/>
            <a:ext cx="4283289" cy="9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872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54B9E-D478-4C93-A9F8-6BA30042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Type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C6825-04C0-4BF3-82E8-27BE9D55C5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5640" y="1576067"/>
            <a:ext cx="5112568" cy="705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7AEE0-3FAD-4D8D-9434-C23AA620DC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325" y="2598856"/>
            <a:ext cx="5571773" cy="798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79F93-8E58-47C4-9DBB-292FC3767B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325" y="4549609"/>
            <a:ext cx="4768479" cy="860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F5440-9A36-4598-A684-E79408B98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325" y="3692875"/>
            <a:ext cx="3228975" cy="71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D2CFD9-61A1-4426-A357-2958AAC7B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2" y="1514644"/>
            <a:ext cx="1790700" cy="3895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434D2-D854-410E-B2B9-5AD580C6D9B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5640" y="2636912"/>
            <a:ext cx="1185169" cy="27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897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950522-0C4F-483E-AB32-046F28F6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Type 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FEC8C-561B-4C1B-AC0D-31AEB540EF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488" y="2239246"/>
            <a:ext cx="1001373" cy="1296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AB87B-1EAA-4A12-951D-10756B73B3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664" y="1268760"/>
            <a:ext cx="1304829" cy="2266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BCDF66-6BED-4C9C-8922-70B386A4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64" y="1935196"/>
            <a:ext cx="2667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6577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8207-051F-4252-9BF9-97F621F6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Type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013B0-5419-45F2-AEAE-6EA2C05A09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424" y="1632158"/>
            <a:ext cx="1728192" cy="2045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A55E3F-73B4-4FEE-BA93-992BBAEF9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201504"/>
            <a:ext cx="20478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1955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46CD-C0B3-4319-9BC5-35FC3A9E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Type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62ECD-B318-41E2-AED4-9E03235502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68" y="1484784"/>
            <a:ext cx="2489498" cy="2615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630B66-6C76-488F-9C94-3E9CCB6E20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069" y="1548743"/>
            <a:ext cx="2489499" cy="255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FBE823-8299-4192-88D3-26CC34832E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702" y="1484785"/>
            <a:ext cx="2489498" cy="26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4043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Defect Pattern Frequency Distribution - Images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67195239"/>
              </p:ext>
            </p:extLst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52574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0BD2-F74B-48F4-A360-5A2C5576D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Scratch and Deformation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699E0-5BC5-4C6E-BD2A-B46D120834C5}"/>
              </a:ext>
            </a:extLst>
          </p:cNvPr>
          <p:cNvSpPr txBox="1"/>
          <p:nvPr/>
        </p:nvSpPr>
        <p:spPr>
          <a:xfrm>
            <a:off x="695400" y="4102914"/>
            <a:ext cx="7589279" cy="400089"/>
          </a:xfrm>
          <a:prstGeom prst="rect">
            <a:avLst/>
          </a:prstGeom>
        </p:spPr>
        <p:txBody>
          <a:bodyPr vert="horz" wrap="none" lIns="121899" tIns="60950" rIns="121899" bIns="60950" rtlCol="0" anchor="ctr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Lato Light" panose="020F0302020204030203"/>
                <a:cs typeface="Segoe UI" panose="020B0502040204020203" pitchFamily="34" charset="0"/>
              </a:rPr>
              <a:t>The defect patterns are sub categorized based on the visual appearance </a:t>
            </a:r>
          </a:p>
        </p:txBody>
      </p:sp>
    </p:spTree>
    <p:extLst>
      <p:ext uri="{BB962C8B-B14F-4D97-AF65-F5344CB8AC3E}">
        <p14:creationId xmlns:p14="http://schemas.microsoft.com/office/powerpoint/2010/main" val="356520222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Defect Pattern Frequency Distribution - </a:t>
            </a:r>
            <a:r>
              <a:rPr lang="en-US" dirty="0" smtClean="0"/>
              <a:t>Region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675322214"/>
              </p:ext>
            </p:extLst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03094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65B0-90EF-4A81-9B30-678BB99E8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Erosion in side lock piece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E7C5D-C2AE-48A1-B1DC-F93DFB028F4C}"/>
              </a:ext>
            </a:extLst>
          </p:cNvPr>
          <p:cNvSpPr txBox="1"/>
          <p:nvPr/>
        </p:nvSpPr>
        <p:spPr>
          <a:xfrm>
            <a:off x="695400" y="4102914"/>
            <a:ext cx="7589279" cy="400089"/>
          </a:xfrm>
          <a:prstGeom prst="rect">
            <a:avLst/>
          </a:prstGeom>
        </p:spPr>
        <p:txBody>
          <a:bodyPr vert="horz" wrap="none" lIns="121899" tIns="60950" rIns="121899" bIns="60950" rtlCol="0" anchor="ctr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Lato Light" panose="020F0302020204030203"/>
                <a:cs typeface="Segoe UI" panose="020B0502040204020203" pitchFamily="34" charset="0"/>
              </a:rPr>
              <a:t>The defect patterns are sub categorized based on the visual appearance </a:t>
            </a:r>
          </a:p>
        </p:txBody>
      </p:sp>
    </p:spTree>
    <p:extLst>
      <p:ext uri="{BB962C8B-B14F-4D97-AF65-F5344CB8AC3E}">
        <p14:creationId xmlns:p14="http://schemas.microsoft.com/office/powerpoint/2010/main" val="14982860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09642-E97B-4330-8C9A-1272BA6A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in side lock piece Type 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0D3F2-E0AE-42A4-86DC-71DCAAEC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3381375" cy="1285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7164F-149C-43C1-88B5-FF492E82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88" y="1868835"/>
            <a:ext cx="120015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A49522-1318-4651-AC3B-9564D7110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200" y="2902487"/>
            <a:ext cx="1514475" cy="1247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2D447A-70FC-4B94-ACCB-DC93013E9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663" y="2780928"/>
            <a:ext cx="3305175" cy="3133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BBB2BE-B463-4AF9-88CA-3C1DE5E4F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200" y="4402675"/>
            <a:ext cx="2333625" cy="1400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0A7775-3403-447A-908B-5D16EEF38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18" y="3553619"/>
            <a:ext cx="1390650" cy="2276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8FC688-01EA-4F34-AC9E-16B404630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304803"/>
            <a:ext cx="15144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3432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BC7233-6726-4AA1-8812-CF037200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in side lock piece Type 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55D55-4DA4-4BD2-920D-6B7357F2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484784"/>
            <a:ext cx="1944216" cy="26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5434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in side lock Defect Pattern Frequency Distribution - Images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467339189"/>
              </p:ext>
            </p:extLst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988124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in side lock Defect Pattern Frequency Distribution - </a:t>
            </a:r>
            <a:r>
              <a:rPr lang="en-US" dirty="0" smtClean="0"/>
              <a:t>Regions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042916908"/>
              </p:ext>
            </p:extLst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305500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CEB7-4CCF-44EA-85D0-46B921EF6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Casing seal fin bend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EFCB6-FEFF-4BDD-87E1-00203D98B021}"/>
              </a:ext>
            </a:extLst>
          </p:cNvPr>
          <p:cNvSpPr txBox="1"/>
          <p:nvPr/>
        </p:nvSpPr>
        <p:spPr>
          <a:xfrm>
            <a:off x="695400" y="4102914"/>
            <a:ext cx="7589279" cy="400089"/>
          </a:xfrm>
          <a:prstGeom prst="rect">
            <a:avLst/>
          </a:prstGeom>
        </p:spPr>
        <p:txBody>
          <a:bodyPr vert="horz" wrap="none" lIns="121899" tIns="60950" rIns="121899" bIns="60950" rtlCol="0" anchor="ctr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Lato Light" panose="020F0302020204030203"/>
                <a:cs typeface="Segoe UI" panose="020B0502040204020203" pitchFamily="34" charset="0"/>
              </a:rPr>
              <a:t>The defect patterns are sub categorized based on the visual appearance </a:t>
            </a:r>
          </a:p>
        </p:txBody>
      </p:sp>
    </p:spTree>
    <p:extLst>
      <p:ext uri="{BB962C8B-B14F-4D97-AF65-F5344CB8AC3E}">
        <p14:creationId xmlns:p14="http://schemas.microsoft.com/office/powerpoint/2010/main" val="111795678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E9A89-3EEF-4144-8732-CC2241C1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part seal fin bend Type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01DC6-0D89-4855-8768-17ADA5CCBA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29" y="1279213"/>
            <a:ext cx="936104" cy="395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295E5-BDA5-4C00-B176-EBF15185BF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6296" y="2488824"/>
            <a:ext cx="1647880" cy="3785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48DB0-E163-4813-ACAB-C00D499C0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581" y="3379462"/>
            <a:ext cx="2381250" cy="781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844FD-849F-40D2-B3D8-4A932E69C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537" y="2080549"/>
            <a:ext cx="5962650" cy="1104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8886A2-D9C4-400F-9EC5-1F2E9E42F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104" y="4878978"/>
            <a:ext cx="22098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09BE5-2694-4ED1-BA1B-A1B4BCBCA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4104" y="3515802"/>
            <a:ext cx="2028825" cy="1123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689D61-6F30-455B-931D-1393C39A3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933" y="5539979"/>
            <a:ext cx="4410075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AA5D36-4320-4149-8089-0026F91A0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7537" y="4381755"/>
            <a:ext cx="2924175" cy="847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E5E3ED-BD2B-434E-8142-48CCF2536F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7537" y="983243"/>
            <a:ext cx="33718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2515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71E13A-C279-420A-86FA-98F93DB2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part seal fin bend Type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C34DF-918B-40B9-9404-2B53A81A3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081" y="2885616"/>
            <a:ext cx="914400" cy="2695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39069F-936D-43F7-89A4-9C361EFF7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677" y="2714166"/>
            <a:ext cx="752475" cy="2867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40213D-F9B4-4B90-A5D2-177B6EA379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96" y="3953924"/>
            <a:ext cx="3024336" cy="1627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5E1F18-12D0-4CF4-AC14-64B929A4B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812" y="3273107"/>
            <a:ext cx="695325" cy="2305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7EA7D-F3EF-4E7F-B87E-DDE0760217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1005595"/>
            <a:ext cx="761355" cy="45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98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E9A89-3EEF-4144-8732-CC2241C1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part seal fin bend Type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68C77-A662-49D7-BEC8-6D9B022E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" y="2758802"/>
            <a:ext cx="2152650" cy="270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9AF9A-A182-47E7-8152-A4FB681CEE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777" y="1242306"/>
            <a:ext cx="1080120" cy="4221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331F2-2B5C-484F-B12A-435AFDA2F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4797152"/>
            <a:ext cx="2924175" cy="66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2BF0C7-0642-4BC7-B542-F279C26EB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422" y="2415902"/>
            <a:ext cx="51435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B1EE9-D238-4360-8C32-C20552802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003" y="2634977"/>
            <a:ext cx="7810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929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</a:t>
            </a:r>
            <a:r>
              <a:rPr lang="en-US" dirty="0" smtClean="0"/>
              <a:t>Type 1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20" y="1162568"/>
            <a:ext cx="2238375" cy="2286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453" y="1186905"/>
            <a:ext cx="1953280" cy="22518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207" y="4575973"/>
            <a:ext cx="2980526" cy="6511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992" y="1889407"/>
            <a:ext cx="3841088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20" y="3772837"/>
            <a:ext cx="1323975" cy="2257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992" y="3933056"/>
            <a:ext cx="21050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0159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80B10-6D4D-4EC8-8CF1-E728356E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part seal fin bend Type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2FEAE-796C-43F6-938A-D75B0A80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30" y="2722554"/>
            <a:ext cx="936104" cy="1006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AD10C5-39B2-4E64-85B6-53CE32F9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230" y="1954985"/>
            <a:ext cx="1368152" cy="1774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196410-4BEC-46DA-AB69-73C8EC60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371946"/>
            <a:ext cx="1523568" cy="1357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1EB051-8CC2-4F60-9194-5623520BC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2492896"/>
            <a:ext cx="1413042" cy="12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2370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9AD01F-525C-46CE-868E-E263A031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part seal fin bend Type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0EF2C-8FC3-4E4C-A6BF-A7BD6EEF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772816"/>
            <a:ext cx="2352675" cy="266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602B06-9C66-44A7-81F5-C8BAC4474A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1982486"/>
            <a:ext cx="2615064" cy="24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5129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865A2-3BDD-4E88-B03E-A2BBDF99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part seal fin bend Type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57CF4-7A51-4698-85FD-3BDF295D73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919" y="2669841"/>
            <a:ext cx="4359890" cy="781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46EEFE-1330-450E-AC2A-61F4568478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919" y="1310107"/>
            <a:ext cx="4680520" cy="811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A2438-E3E1-460F-81A6-3A63028DA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19" y="3998998"/>
            <a:ext cx="80010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0003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360" y="116632"/>
            <a:ext cx="10800000" cy="698500"/>
          </a:xfrm>
        </p:spPr>
        <p:txBody>
          <a:bodyPr/>
          <a:lstStyle/>
          <a:p>
            <a:r>
              <a:rPr lang="en-US" sz="2000" dirty="0"/>
              <a:t>Stationary part seal fin bend Defect Pattern Frequency Distribution </a:t>
            </a:r>
            <a:r>
              <a:rPr lang="en-US" sz="2000" dirty="0" smtClean="0"/>
              <a:t>– Images</a:t>
            </a:r>
            <a:endParaRPr lang="en-US" sz="20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7294847"/>
              </p:ext>
            </p:extLst>
          </p:nvPr>
        </p:nvGraphicFramePr>
        <p:xfrm>
          <a:off x="1487488" y="96458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10409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360" y="13149"/>
            <a:ext cx="10945216" cy="698500"/>
          </a:xfrm>
        </p:spPr>
        <p:txBody>
          <a:bodyPr/>
          <a:lstStyle/>
          <a:p>
            <a:r>
              <a:rPr lang="en-US" sz="2000" dirty="0"/>
              <a:t>Stationary part seal fin bend Defect Pattern Frequency Distribution </a:t>
            </a:r>
            <a:r>
              <a:rPr lang="en-US" sz="2000" dirty="0" smtClean="0"/>
              <a:t>– Regions</a:t>
            </a:r>
            <a:endParaRPr lang="en-US" sz="2000" dirty="0"/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64631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DEA5-95CE-40E5-8096-F67CB3086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Damage in fitting portion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0AD59-4E64-4968-A238-6D251DFE785D}"/>
              </a:ext>
            </a:extLst>
          </p:cNvPr>
          <p:cNvSpPr txBox="1"/>
          <p:nvPr/>
        </p:nvSpPr>
        <p:spPr>
          <a:xfrm>
            <a:off x="695400" y="4102914"/>
            <a:ext cx="7589279" cy="400089"/>
          </a:xfrm>
          <a:prstGeom prst="rect">
            <a:avLst/>
          </a:prstGeom>
        </p:spPr>
        <p:txBody>
          <a:bodyPr vert="horz" wrap="none" lIns="121899" tIns="60950" rIns="121899" bIns="60950" rtlCol="0" anchor="ctr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Lato Light" panose="020F0302020204030203"/>
                <a:cs typeface="Segoe UI" panose="020B0502040204020203" pitchFamily="34" charset="0"/>
              </a:rPr>
              <a:t>The defect patterns are sub categorized based on the visual appearance </a:t>
            </a:r>
          </a:p>
        </p:txBody>
      </p:sp>
    </p:spTree>
    <p:extLst>
      <p:ext uri="{BB962C8B-B14F-4D97-AF65-F5344CB8AC3E}">
        <p14:creationId xmlns:p14="http://schemas.microsoft.com/office/powerpoint/2010/main" val="306213581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4D5F-5434-4CD8-857F-464AB907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in fitting portion Type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E6B2F-89CD-4664-9EF7-A1D4EC7929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552" y="681840"/>
            <a:ext cx="837125" cy="156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201C8-5950-4B06-BC6E-DE60380EAD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33" y="2382899"/>
            <a:ext cx="666750" cy="37871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C50022-FF3A-4252-8882-95382A828F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583" y="2440166"/>
            <a:ext cx="1042037" cy="1966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B2A169-EA9D-40FF-A32D-01C51DA0FCF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54" y="3252102"/>
            <a:ext cx="837125" cy="11603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E066A4-1BAB-4CCB-8F29-F0E564D8A28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97152"/>
            <a:ext cx="2886375" cy="1450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CA1004-ED80-4B76-AB9B-7099260CA5B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72" y="1101741"/>
            <a:ext cx="1419399" cy="1143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E9D16D-98DC-4366-8A12-5C6D2A1502E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25" y="1844555"/>
            <a:ext cx="1063292" cy="4346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ADFDA-28A5-4D04-8D7A-B0067702A91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929" y="5044906"/>
            <a:ext cx="2697061" cy="1202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836DB-B526-468D-A206-B9267D0873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0406" y="1016421"/>
            <a:ext cx="904875" cy="122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039139-0A42-4691-A92D-639D4F1947E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635" y="3061449"/>
            <a:ext cx="1797715" cy="15416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B1BDB5-61AB-4461-A4AC-4BC142404AA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4607" y="1171076"/>
            <a:ext cx="2608859" cy="10714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B7194D-0260-4C8D-B91E-DCF597817BE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344" y="2690973"/>
            <a:ext cx="3101886" cy="999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914E0A-C16B-4BEC-BA28-C983168658E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6948" y="1150363"/>
            <a:ext cx="785388" cy="10947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56738B-B7C5-4AF0-98D6-B7B77EA5D38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575" y="3035104"/>
            <a:ext cx="751814" cy="13773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9DEAC2-8FDA-413F-946A-DAE09981DE2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878" y="3896314"/>
            <a:ext cx="2895403" cy="7933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BD7B1E-1749-4F22-8B72-1D1DCCFEB85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088" y="4797152"/>
            <a:ext cx="2277521" cy="13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2372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1F071-B8BD-4ECD-88B5-01993690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in fitting portion Type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646AA-9784-45A1-B9B1-94962DCA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3" y="3258655"/>
            <a:ext cx="4352925" cy="962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397D0-4222-4592-B7F9-A2DFAB8180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83" y="1740463"/>
            <a:ext cx="6163808" cy="112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3C5FF-B93E-48B4-BB7D-C4E7AFB9A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296" y="836712"/>
            <a:ext cx="1219200" cy="48482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C2361D-7407-4CE3-BFAB-56FA4EE1D92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28" y="1268760"/>
            <a:ext cx="1322386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614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C0E595-A2F1-47C4-BB2D-51922253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in fitting portion Type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3C28B-453A-4F42-9951-D6598762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65" y="1446389"/>
            <a:ext cx="1238250" cy="4057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B4116-619C-4E67-BB30-5184F053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46" y="2169369"/>
            <a:ext cx="1304925" cy="3324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23030-CBB5-4F01-99BA-DD7DDBBD3C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1534135"/>
            <a:ext cx="1296144" cy="3969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50151-BF36-4FC2-92B7-12B3608AF58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081" y="2413887"/>
            <a:ext cx="1224136" cy="30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943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in fitting portion Defect Pattern Frequency Distribution - Images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37299282"/>
              </p:ext>
            </p:extLst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83539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F9501B-B5FE-4194-B4A0-E17BF02C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Type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04DD9-4CC9-4AF5-A862-E3153AF8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3" y="1426785"/>
            <a:ext cx="16002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7CC92-64CE-4F64-AB7E-F195CD75A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412776"/>
            <a:ext cx="14001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8071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in fitting portion Defect Pattern Frequency Distribution - </a:t>
            </a:r>
            <a:r>
              <a:rPr lang="en-US" dirty="0" smtClean="0"/>
              <a:t>Regions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65229097"/>
              </p:ext>
            </p:extLst>
          </p:nvPr>
        </p:nvGraphicFramePr>
        <p:xfrm>
          <a:off x="1487488" y="83671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196305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5BB62-5184-46E2-941D-C964E6593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050" y="908720"/>
            <a:ext cx="10972800" cy="5105400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302020204030203"/>
              </a:rPr>
              <a:t>The 7 defect patterns of 3 turbine components are sub categorized based on its appearance and the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302020204030203"/>
              </a:rPr>
              <a:t>defect pattern frequency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302020204030203"/>
              </a:rPr>
              <a:t>distribution in the dataset is plotted using bar chart.</a:t>
            </a: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302020204030203"/>
              </a:rPr>
              <a:t>As per analysis , data imbalance is present in the dataset. </a:t>
            </a: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number of images are required to develop a deep learning model with better accuracy. 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2E51D-7E9F-41D8-BD95-B3C61442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60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706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Type 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4" y="1209878"/>
            <a:ext cx="1685925" cy="187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653" y="2094471"/>
            <a:ext cx="742950" cy="981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806" y="810710"/>
            <a:ext cx="1514475" cy="4591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4" y="3906335"/>
            <a:ext cx="1666875" cy="1495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174" y="4306385"/>
            <a:ext cx="1076325" cy="10953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3618" y="2181428"/>
            <a:ext cx="1009650" cy="9048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04" y="3611060"/>
            <a:ext cx="1647825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96B7FC-47A8-4795-BB58-10996DBE2AC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255" y="2181428"/>
            <a:ext cx="973774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979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Type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75889"/>
            <a:ext cx="4248472" cy="18604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529" y="1175889"/>
            <a:ext cx="1575619" cy="22548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0907" y="2607631"/>
            <a:ext cx="1588765" cy="3602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276629"/>
            <a:ext cx="3121820" cy="2933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987" y="4334055"/>
            <a:ext cx="4798354" cy="18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72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Type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4" y="1844824"/>
            <a:ext cx="3062126" cy="195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768" y="1780147"/>
            <a:ext cx="504056" cy="20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55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heme">
  <a:themeElements>
    <a:clrScheme name="QuEST colours">
      <a:dk1>
        <a:srgbClr val="595959"/>
      </a:dk1>
      <a:lt1>
        <a:srgbClr val="FFFFFF"/>
      </a:lt1>
      <a:dk2>
        <a:srgbClr val="70AB5B"/>
      </a:dk2>
      <a:lt2>
        <a:srgbClr val="CE8105"/>
      </a:lt2>
      <a:accent1>
        <a:srgbClr val="A6A6A6"/>
      </a:accent1>
      <a:accent2>
        <a:srgbClr val="6FC5B4"/>
      </a:accent2>
      <a:accent3>
        <a:srgbClr val="1983A3"/>
      </a:accent3>
      <a:accent4>
        <a:srgbClr val="00B0F0"/>
      </a:accent4>
      <a:accent5>
        <a:srgbClr val="2281A1"/>
      </a:accent5>
      <a:accent6>
        <a:srgbClr val="1979AC"/>
      </a:accent6>
      <a:hlink>
        <a:srgbClr val="0070C0"/>
      </a:hlink>
      <a:folHlink>
        <a:srgbClr val="00B0F0"/>
      </a:folHlink>
    </a:clrScheme>
    <a:fontScheme name="Mobiliya Branding Font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>
              <a:lumMod val="65000"/>
              <a:lumOff val="3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121899" tIns="60950" rIns="121899" bIns="60950" rtlCol="0" anchor="ctr">
        <a:spAutoFit/>
      </a:bodyPr>
      <a:lstStyle>
        <a:defPPr>
          <a:defRPr sz="1200" dirty="0" err="1" smtClean="0">
            <a:solidFill>
              <a:schemeClr val="tx1">
                <a:lumMod val="75000"/>
                <a:lumOff val="25000"/>
              </a:schemeClr>
            </a:solidFill>
            <a:latin typeface="Segoe UI" panose="020B0502040204020203" pitchFamily="34" charset="0"/>
            <a:ea typeface="Lato Light" panose="020F0302020204030203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Template - 2021.pptx" id="{D2811F50-AB98-42BF-ABEF-D86929FA6D0E}" vid="{B44CAE80-0B0B-45A2-AD00-48646464F55D}"/>
    </a:ext>
  </a:extLst>
</a:theme>
</file>

<file path=ppt/theme/theme2.xml><?xml version="1.0" encoding="utf-8"?>
<a:theme xmlns:a="http://schemas.openxmlformats.org/drawingml/2006/main" name="1_theme">
  <a:themeElements>
    <a:clrScheme name="QuEST">
      <a:dk1>
        <a:srgbClr val="000000"/>
      </a:dk1>
      <a:lt1>
        <a:srgbClr val="FFFFFF"/>
      </a:lt1>
      <a:dk2>
        <a:srgbClr val="19A788"/>
      </a:dk2>
      <a:lt2>
        <a:srgbClr val="44B69E"/>
      </a:lt2>
      <a:accent1>
        <a:srgbClr val="6FC5B4"/>
      </a:accent1>
      <a:accent2>
        <a:srgbClr val="0099CC"/>
      </a:accent2>
      <a:accent3>
        <a:srgbClr val="30ABD4"/>
      </a:accent3>
      <a:accent4>
        <a:srgbClr val="60BDDC"/>
      </a:accent4>
      <a:accent5>
        <a:srgbClr val="FAA61F"/>
      </a:accent5>
      <a:accent6>
        <a:srgbClr val="666AA6"/>
      </a:accent6>
      <a:hlink>
        <a:srgbClr val="0070C0"/>
      </a:hlink>
      <a:folHlink>
        <a:srgbClr val="595959"/>
      </a:folHlink>
    </a:clrScheme>
    <a:fontScheme name="Mobiliya Branding Font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>
              <a:lumMod val="65000"/>
              <a:lumOff val="3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121899" tIns="60950" rIns="121899" bIns="60950" rtlCol="0" anchor="ctr">
        <a:spAutoFit/>
      </a:bodyPr>
      <a:lstStyle>
        <a:defPPr>
          <a:defRPr sz="1200" dirty="0" err="1" smtClean="0">
            <a:solidFill>
              <a:schemeClr val="tx1">
                <a:lumMod val="75000"/>
                <a:lumOff val="25000"/>
              </a:schemeClr>
            </a:solidFill>
            <a:latin typeface="Segoe UI" panose="020B0502040204020203" pitchFamily="34" charset="0"/>
            <a:ea typeface="Lato Light" panose="020F0302020204030203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19EA1EC-2522-4155-AAA3-C016C2EB6238}" vid="{B80C225A-4033-46EE-8E59-BDC609F3430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Presentation-Template-2021</Template>
  <TotalTime>33064</TotalTime>
  <Words>653</Words>
  <Application>Microsoft Office PowerPoint</Application>
  <PresentationFormat>Widescreen</PresentationFormat>
  <Paragraphs>156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Calibri</vt:lpstr>
      <vt:lpstr>Courier New</vt:lpstr>
      <vt:lpstr>Lato Light</vt:lpstr>
      <vt:lpstr>PF DinText Pro</vt:lpstr>
      <vt:lpstr>Segoe UI</vt:lpstr>
      <vt:lpstr>Segoe UI Light</vt:lpstr>
      <vt:lpstr>Segoe UI Semibold</vt:lpstr>
      <vt:lpstr>Symbol</vt:lpstr>
      <vt:lpstr>Wingdings</vt:lpstr>
      <vt:lpstr>theme</vt:lpstr>
      <vt:lpstr>1_theme</vt:lpstr>
      <vt:lpstr>VT Inspection</vt:lpstr>
      <vt:lpstr>Dataset Summary </vt:lpstr>
      <vt:lpstr>Dataset Summary – Out of scope images</vt:lpstr>
      <vt:lpstr>Scratch and Deformation</vt:lpstr>
      <vt:lpstr>Deformation Type 1</vt:lpstr>
      <vt:lpstr>Deformation Type 2</vt:lpstr>
      <vt:lpstr>Deformation Type 3</vt:lpstr>
      <vt:lpstr>Deformation Type 4</vt:lpstr>
      <vt:lpstr>Deformation Type 5</vt:lpstr>
      <vt:lpstr>Deformation Type 6</vt:lpstr>
      <vt:lpstr>Deformation Defect Pattern Frequency Distribution - Images</vt:lpstr>
      <vt:lpstr>Deformation Defect Pattern Frequency Distribution - Region</vt:lpstr>
      <vt:lpstr>Scale sedimentation</vt:lpstr>
      <vt:lpstr>Scale sedimentation Type 1</vt:lpstr>
      <vt:lpstr>Scale sedimentation Type 2</vt:lpstr>
      <vt:lpstr>Scale sedimentation Type 3</vt:lpstr>
      <vt:lpstr>Scale sedimentation Type 3</vt:lpstr>
      <vt:lpstr>Scale sedimentation Type 4</vt:lpstr>
      <vt:lpstr>Scale sedimentation Type 5</vt:lpstr>
      <vt:lpstr>Scale Sedimentation Defect Pattern Frequency Distribution - Images</vt:lpstr>
      <vt:lpstr>Scale Sedimentation Defect Pattern Frequency Distribution - Region</vt:lpstr>
      <vt:lpstr>HP seal fin bend</vt:lpstr>
      <vt:lpstr>HP Seal Fin Bend - Type 1</vt:lpstr>
      <vt:lpstr>HP Seal Fin Bend - Type 2</vt:lpstr>
      <vt:lpstr>HP Seal Fin Bend - Type 3</vt:lpstr>
      <vt:lpstr>HP Seal Fin Bend - Type 4</vt:lpstr>
      <vt:lpstr>HP Seal Fin Bend Defect Pattern Frequency Distribution - Images</vt:lpstr>
      <vt:lpstr>HP Seal Fin Bend Defect Pattern Frequency Distribution - Region </vt:lpstr>
      <vt:lpstr>Erosion</vt:lpstr>
      <vt:lpstr>Erosion Type 1</vt:lpstr>
      <vt:lpstr>Erosion Type 2</vt:lpstr>
      <vt:lpstr>Erosion Type 3</vt:lpstr>
      <vt:lpstr>Erosion Type 3</vt:lpstr>
      <vt:lpstr>Erosion Type 4</vt:lpstr>
      <vt:lpstr>Erosion Type 5</vt:lpstr>
      <vt:lpstr>Erosion Type 6</vt:lpstr>
      <vt:lpstr>Erosion Type 7</vt:lpstr>
      <vt:lpstr>Erosion Type 8</vt:lpstr>
      <vt:lpstr>Erosion Defect Pattern Frequency Distribution - Images</vt:lpstr>
      <vt:lpstr>Erosion Defect Pattern Frequency Distribution - Region</vt:lpstr>
      <vt:lpstr>Erosion in side lock piece</vt:lpstr>
      <vt:lpstr>Erosion in side lock piece Type -1</vt:lpstr>
      <vt:lpstr>Erosion in side lock piece Type -2</vt:lpstr>
      <vt:lpstr>Erosion in side lock Defect Pattern Frequency Distribution - Images</vt:lpstr>
      <vt:lpstr>Erosion in side lock Defect Pattern Frequency Distribution - Regions</vt:lpstr>
      <vt:lpstr>Casing seal fin bend</vt:lpstr>
      <vt:lpstr>Stationary part seal fin bend Type 1</vt:lpstr>
      <vt:lpstr>Stationary part seal fin bend Type 2</vt:lpstr>
      <vt:lpstr>Stationary part seal fin bend Type 3</vt:lpstr>
      <vt:lpstr>Stationary part seal fin bend Type 4</vt:lpstr>
      <vt:lpstr>Stationary part seal fin bend Type 5</vt:lpstr>
      <vt:lpstr>Stationary part seal fin bend Type 6</vt:lpstr>
      <vt:lpstr>Stationary part seal fin bend Defect Pattern Frequency Distribution – Images</vt:lpstr>
      <vt:lpstr>Stationary part seal fin bend Defect Pattern Frequency Distribution – Regions</vt:lpstr>
      <vt:lpstr>Damage in fitting portion</vt:lpstr>
      <vt:lpstr>Damage in fitting portion Type 1</vt:lpstr>
      <vt:lpstr>Damage in fitting portion Type 1</vt:lpstr>
      <vt:lpstr>Damage in fitting portion Type 2</vt:lpstr>
      <vt:lpstr>Damage in fitting portion Defect Pattern Frequency Distribution - Images</vt:lpstr>
      <vt:lpstr>Damage in fitting portion Defect Pattern Frequency Distribution - Regions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RORZE Company Analysis</dc:title>
  <dc:creator>Sunil Krishnan G</dc:creator>
  <cp:lastModifiedBy>Harith Ajith</cp:lastModifiedBy>
  <cp:revision>2125</cp:revision>
  <cp:lastPrinted>2021-08-23T00:15:20Z</cp:lastPrinted>
  <dcterms:created xsi:type="dcterms:W3CDTF">2021-02-02T00:24:06Z</dcterms:created>
  <dcterms:modified xsi:type="dcterms:W3CDTF">2022-07-26T03:40:34Z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2057-10.2.0.7549</vt:lpwstr>
  </property>
</Properties>
</file>